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6" r:id="rId7"/>
    <p:sldId id="268" r:id="rId8"/>
    <p:sldId id="269" r:id="rId9"/>
    <p:sldId id="260" r:id="rId10"/>
    <p:sldId id="261" r:id="rId11"/>
    <p:sldId id="262" r:id="rId12"/>
    <p:sldId id="275" r:id="rId13"/>
    <p:sldId id="270" r:id="rId14"/>
    <p:sldId id="272" r:id="rId15"/>
    <p:sldId id="271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7" r:id="rId27"/>
    <p:sldId id="288" r:id="rId28"/>
    <p:sldId id="289" r:id="rId29"/>
    <p:sldId id="264" r:id="rId30"/>
    <p:sldId id="294" r:id="rId31"/>
    <p:sldId id="290" r:id="rId32"/>
    <p:sldId id="291" r:id="rId33"/>
    <p:sldId id="292" r:id="rId34"/>
    <p:sldId id="293" r:id="rId35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9" autoAdjust="0"/>
    <p:restoredTop sz="94668" autoAdjust="0"/>
  </p:normalViewPr>
  <p:slideViewPr>
    <p:cSldViewPr snapToGrid="0" snapToObjects="1">
      <p:cViewPr>
        <p:scale>
          <a:sx n="66" d="100"/>
          <a:sy n="66" d="100"/>
        </p:scale>
        <p:origin x="-834" y="-270"/>
      </p:cViewPr>
      <p:guideLst>
        <p:guide orient="horz" pos="731"/>
        <p:guide orient="horz" pos="1344"/>
        <p:guide orient="horz" pos="1392"/>
        <p:guide orient="horz" pos="3856"/>
        <p:guide pos="2880"/>
        <p:guide pos="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nl-NL" dirty="0" smtClean="0"/>
          </a:p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7149-2CBC-7E42-B4F4-E2E7C22F4267}" type="slidenum">
              <a:rPr lang="nl-NL" smtClean="0"/>
              <a:pPr/>
              <a:t>‹Nº›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1160463"/>
            <a:ext cx="5472000" cy="56673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n-US" noProof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219200" y="1727201"/>
            <a:ext cx="5472000" cy="4104000"/>
          </a:xfrm>
          <a:solidFill>
            <a:schemeClr val="accent6">
              <a:lumMod val="40000"/>
              <a:lumOff val="60000"/>
            </a:schemeClr>
          </a:solidFill>
        </p:spPr>
        <p:txBody>
          <a:bodyPr tIns="180000">
            <a:normAutofit/>
          </a:bodyPr>
          <a:lstStyle>
            <a:lvl1pPr marL="0" indent="0" algn="ctr">
              <a:buNone/>
              <a:defRPr sz="2000">
                <a:solidFill>
                  <a:schemeClr val="accent6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noProof="0" smtClean="0"/>
              <a:t>Haga clic en el icono para agregar una imagen</a:t>
            </a:r>
            <a:endParaRPr lang="en-US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843599" y="4800600"/>
            <a:ext cx="1843201" cy="1030601"/>
          </a:xfrm>
        </p:spPr>
        <p:txBody>
          <a:bodyPr anchor="b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2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noProof="0" smtClean="0"/>
              <a:t>Haga clic para modificar el estilo de texto del patrón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en-US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7149-2CBC-7E42-B4F4-E2E7C22F4267}" type="slidenum">
              <a:rPr lang="en-US" noProof="0" smtClean="0"/>
              <a:pPr/>
              <a:t>‹Nº›</a:t>
            </a:fld>
            <a:endParaRPr lang="en-US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31534" y="3203572"/>
            <a:ext cx="6155266" cy="1588561"/>
          </a:xfrm>
        </p:spPr>
        <p:txBody>
          <a:bodyPr/>
          <a:lstStyle/>
          <a:p>
            <a:r>
              <a:rPr lang="es-ES" noProof="0" smtClean="0"/>
              <a:t>Haga clic para modificar el estilo de título del patrón</a:t>
            </a:r>
            <a:endParaRPr lang="en-US" noProof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2531534" y="4792134"/>
            <a:ext cx="6155266" cy="872062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noProof="0" smtClean="0"/>
              <a:t>Haga clic para modificar el estilo de subtítulo del patrón</a:t>
            </a:r>
            <a:endParaRPr lang="en-US" noProof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en-US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7149-2CBC-7E42-B4F4-E2E7C22F4267}" type="slidenum">
              <a:rPr lang="en-US" noProof="0" smtClean="0"/>
              <a:pPr/>
              <a:t>‹Nº›</a:t>
            </a:fld>
            <a:endParaRPr lang="en-U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noProof="0" smtClean="0"/>
              <a:t>Haga clic para modificar el estilo de título del patrón</a:t>
            </a:r>
            <a:endParaRPr lang="en-US" noProof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n-US" noProof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en-US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7149-2CBC-7E42-B4F4-E2E7C22F4267}" type="slidenum">
              <a:rPr lang="en-US" noProof="0" smtClean="0"/>
              <a:pPr/>
              <a:t>‹Nº›</a:t>
            </a:fld>
            <a:endParaRPr lang="en-US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39062" y="2184400"/>
            <a:ext cx="6447738" cy="1727200"/>
          </a:xfrm>
        </p:spPr>
        <p:txBody>
          <a:bodyPr anchor="t">
            <a:normAutofit/>
          </a:bodyPr>
          <a:lstStyle>
            <a:lvl1pPr algn="l">
              <a:defRPr sz="3600" b="1" cap="none"/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n-US" noProof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239062" y="3911600"/>
            <a:ext cx="6447738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noProof="0" smtClean="0"/>
              <a:t>Haga clic para modificar el estilo de texto del patrón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en-US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7149-2CBC-7E42-B4F4-E2E7C22F4267}" type="slidenum">
              <a:rPr lang="en-US" noProof="0" smtClean="0"/>
              <a:pPr/>
              <a:t>‹Nº›</a:t>
            </a:fld>
            <a:endParaRPr 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noProof="0" smtClean="0"/>
              <a:t>Haga clic para modificar el estilo de título del patrón</a:t>
            </a:r>
            <a:endParaRPr lang="en-US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24962" y="2209799"/>
            <a:ext cx="3677238" cy="3916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n-US" noProof="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011200" y="2209799"/>
            <a:ext cx="3675600" cy="3916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n-US" noProof="0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en-US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7149-2CBC-7E42-B4F4-E2E7C22F4267}" type="slidenum">
              <a:rPr lang="en-US" noProof="0" smtClean="0"/>
              <a:pPr/>
              <a:t>‹Nº›</a:t>
            </a:fld>
            <a:endParaRPr lang="en-US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n-US" noProof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24962" y="2209800"/>
            <a:ext cx="3675600" cy="6397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noProof="0" smtClean="0"/>
              <a:t>Haga clic para modificar el estilo de texto del patrón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224962" y="2849561"/>
            <a:ext cx="3675600" cy="32766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n-US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011200" y="2209800"/>
            <a:ext cx="3675600" cy="6397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noProof="0" smtClean="0"/>
              <a:t>Haga clic para modificar el estilo de texto del patrón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011200" y="2849561"/>
            <a:ext cx="3675600" cy="32766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n-US" noProof="0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en-US" noProof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7149-2CBC-7E42-B4F4-E2E7C22F4267}" type="slidenum">
              <a:rPr lang="en-US" noProof="0" smtClean="0"/>
              <a:pPr/>
              <a:t>‹Nº›</a:t>
            </a:fld>
            <a:endParaRPr lang="en-U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noProof="0" smtClean="0"/>
              <a:t>Haga clic para modificar el estilo de título del patrón</a:t>
            </a:r>
            <a:endParaRPr lang="en-US" noProof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en-US" noProof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7149-2CBC-7E42-B4F4-E2E7C22F4267}" type="slidenum">
              <a:rPr lang="en-US" noProof="0" smtClean="0"/>
              <a:pPr/>
              <a:t>‹Nº›</a:t>
            </a:fld>
            <a:endParaRPr 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en-US" noProof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7149-2CBC-7E42-B4F4-E2E7C22F4267}" type="slidenum">
              <a:rPr lang="en-US" noProof="0" smtClean="0"/>
              <a:pPr/>
              <a:t>‹Nº›</a:t>
            </a:fld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1160462"/>
            <a:ext cx="3225800" cy="1049337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es-ES" noProof="0" smtClean="0"/>
              <a:t>Haga clic para modificar el estilo de título del patrón</a:t>
            </a:r>
            <a:endParaRPr lang="en-US" noProof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0" y="1160463"/>
            <a:ext cx="4114800" cy="49657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n-US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219200" y="2209799"/>
            <a:ext cx="3225800" cy="391636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noProof="0" smtClean="0"/>
              <a:t>Haga clic para modificar el estilo de texto del patrón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en-US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7149-2CBC-7E42-B4F4-E2E7C22F4267}" type="slidenum">
              <a:rPr lang="en-US" noProof="0" smtClean="0"/>
              <a:pPr/>
              <a:t>‹Nº›</a:t>
            </a:fld>
            <a:endParaRPr 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24962" y="1164758"/>
            <a:ext cx="7461838" cy="96884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s-ES" noProof="0" smtClean="0"/>
              <a:t>Haga clic para modificar el estilo de título del patrón</a:t>
            </a:r>
            <a:endParaRPr lang="en-US" noProof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24962" y="2215849"/>
            <a:ext cx="7461838" cy="390184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n-US" noProof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7212066" y="576264"/>
            <a:ext cx="1068334" cy="22807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chemeClr val="accent6"/>
                </a:solidFill>
              </a:defRPr>
            </a:lvl1pPr>
          </a:lstStyle>
          <a:p>
            <a:fld id="{02C89652-6118-194A-A2A5-0F33353BC73A}" type="datetimeFigureOut">
              <a:rPr lang="en-US" noProof="0" smtClean="0"/>
              <a:pPr/>
              <a:t>10/16/2014</a:t>
            </a:fld>
            <a:endParaRPr lang="en-US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239062" y="6475941"/>
            <a:ext cx="3611401" cy="23918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chemeClr val="accent6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280400" y="576264"/>
            <a:ext cx="406400" cy="22807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chemeClr val="accent6"/>
                </a:solidFill>
              </a:defRPr>
            </a:lvl1pPr>
          </a:lstStyle>
          <a:p>
            <a:fld id="{365E7149-2CBC-7E42-B4F4-E2E7C22F4267}" type="slidenum">
              <a:rPr lang="en-US" noProof="0" smtClean="0"/>
              <a:pPr/>
              <a:t>‹Nº›</a:t>
            </a:fld>
            <a:endParaRPr 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1AB7EA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457200" rtl="0" eaLnBrk="1" latinLnBrk="0" hangingPunct="1">
        <a:lnSpc>
          <a:spcPct val="90000"/>
        </a:lnSpc>
        <a:spcBef>
          <a:spcPts val="400"/>
        </a:spcBef>
        <a:buClr>
          <a:schemeClr val="accent1"/>
        </a:buClr>
        <a:buSzPct val="140000"/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00" indent="-288000" algn="l" defTabSz="457200" rtl="0" eaLnBrk="1" latinLnBrk="0" hangingPunct="1">
        <a:lnSpc>
          <a:spcPct val="90000"/>
        </a:lnSpc>
        <a:spcBef>
          <a:spcPts val="400"/>
        </a:spcBef>
        <a:buClr>
          <a:schemeClr val="tx1"/>
        </a:buClr>
        <a:buSzPct val="140000"/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00" indent="-288000" algn="l" defTabSz="457200" rtl="0" eaLnBrk="1" latinLnBrk="0" hangingPunct="1">
        <a:lnSpc>
          <a:spcPct val="90000"/>
        </a:lnSpc>
        <a:spcBef>
          <a:spcPts val="400"/>
        </a:spcBef>
        <a:buClr>
          <a:schemeClr val="accent1"/>
        </a:buClr>
        <a:buSzPct val="140000"/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000" indent="-288000" algn="l" defTabSz="457200" rtl="0" eaLnBrk="1" latinLnBrk="0" hangingPunct="1">
        <a:lnSpc>
          <a:spcPct val="90000"/>
        </a:lnSpc>
        <a:spcBef>
          <a:spcPts val="400"/>
        </a:spcBef>
        <a:buFont typeface="Lucida Grande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40000" indent="-288000" algn="l" defTabSz="457200" rtl="0" eaLnBrk="1" latinLnBrk="0" hangingPunct="1">
        <a:lnSpc>
          <a:spcPct val="90000"/>
        </a:lnSpc>
        <a:spcBef>
          <a:spcPts val="400"/>
        </a:spcBef>
        <a:buFont typeface="Lucida Grande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tecnosanfran.wikispaces.com/file/view/TRABAJO%20DE%20INVESTIGACION-Pedro%20Real%20Ramos.doc/363707458/TRABAJO%20DE%20INVESTIGACION-Pedro%20Real%20Ramos.doc" TargetMode="External"/><Relationship Id="rId2" Type="http://schemas.openxmlformats.org/officeDocument/2006/relationships/hyperlink" Target="https://www.youtube.com/watch?v=S5AnWzjHtWA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mswlogo.en.uptodown.com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ldd.lego.com/en-gb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firstlegoleague.org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sfpaula.com/" TargetMode="Externa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VinoKwTlKgM&amp;feature=youtu.be" TargetMode="External"/><Relationship Id="rId2" Type="http://schemas.openxmlformats.org/officeDocument/2006/relationships/hyperlink" Target="http://youtu.be/VinoKwTlKgM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ecnosanfran.wikispaces.com/" TargetMode="External"/><Relationship Id="rId2" Type="http://schemas.openxmlformats.org/officeDocument/2006/relationships/hyperlink" Target="mailto:pedro.pozo@sfpaula.com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224962" y="921078"/>
            <a:ext cx="7461838" cy="968841"/>
          </a:xfrm>
        </p:spPr>
        <p:txBody>
          <a:bodyPr/>
          <a:lstStyle/>
          <a:p>
            <a:r>
              <a:rPr lang="en-US" dirty="0" smtClean="0"/>
              <a:t>DESIGN CYCLE</a:t>
            </a:r>
            <a:endParaRPr lang="en-US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>
          <a:xfrm>
            <a:off x="992734" y="1599065"/>
            <a:ext cx="6003152" cy="639762"/>
          </a:xfrm>
        </p:spPr>
        <p:txBody>
          <a:bodyPr/>
          <a:lstStyle/>
          <a:p>
            <a:r>
              <a:rPr lang="nl-NL" dirty="0" smtClean="0"/>
              <a:t>WHAT´S THE DESIGN CYCLE?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half" idx="2"/>
          </p:nvPr>
        </p:nvSpPr>
        <p:spPr>
          <a:xfrm>
            <a:off x="847591" y="2152309"/>
            <a:ext cx="3554778" cy="4117862"/>
          </a:xfrm>
        </p:spPr>
        <p:txBody>
          <a:bodyPr>
            <a:normAutofit/>
          </a:bodyPr>
          <a:lstStyle/>
          <a:p>
            <a:r>
              <a:rPr lang="nl-NL" dirty="0" smtClean="0"/>
              <a:t>MYP methodology for Design (a.k.a. Technology).</a:t>
            </a:r>
          </a:p>
          <a:p>
            <a:r>
              <a:rPr lang="nl-NL" dirty="0" smtClean="0"/>
              <a:t>On-going process that gives feedback to the next stage</a:t>
            </a:r>
          </a:p>
          <a:p>
            <a:r>
              <a:rPr lang="nl-NL" dirty="0" smtClean="0"/>
              <a:t>It is not new on the “MYP: next chapter”, but it presents several changes: one Criteria has vanished...not its tasks, though</a:t>
            </a:r>
          </a:p>
          <a:p>
            <a:r>
              <a:rPr lang="nl-NL" dirty="0" smtClean="0"/>
              <a:t>My School were part of the Pilot Process, with this Unit of Work</a:t>
            </a: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2" name="1 Marcador de contenido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368" y="1889919"/>
            <a:ext cx="3989951" cy="42362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224962" y="1164758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A - Description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608105" y="1876538"/>
            <a:ext cx="8078695" cy="3842091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b="1" dirty="0" smtClean="0"/>
              <a:t>A- </a:t>
            </a:r>
            <a:r>
              <a:rPr lang="es-ES" b="1" dirty="0" err="1" smtClean="0"/>
              <a:t>Inquiring</a:t>
            </a:r>
            <a:r>
              <a:rPr lang="es-ES" b="1" dirty="0" smtClean="0"/>
              <a:t> </a:t>
            </a:r>
            <a:r>
              <a:rPr lang="es-ES" b="1" dirty="0"/>
              <a:t>and </a:t>
            </a:r>
            <a:r>
              <a:rPr lang="es-ES" b="1" dirty="0" err="1"/>
              <a:t>analysing</a:t>
            </a:r>
            <a:endParaRPr lang="es-ES" dirty="0"/>
          </a:p>
          <a:p>
            <a:r>
              <a:rPr lang="en-US" dirty="0" smtClean="0"/>
              <a:t>Identify </a:t>
            </a:r>
            <a:r>
              <a:rPr lang="en-US" dirty="0"/>
              <a:t>the problem to be solved: show awareness and evaluate the importance for life, society and the environment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Develop </a:t>
            </a:r>
            <a:r>
              <a:rPr lang="en-US" dirty="0"/>
              <a:t>the design brief; formulate and discuss some appropriate questions that guide the investigation; Identify and acknowledge a range of appropriate sources of information; collect, analyze, select, organize and evaluate information; evaluate the sources of information was </a:t>
            </a:r>
            <a:r>
              <a:rPr lang="en-US" dirty="0" smtClean="0"/>
              <a:t>useful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Formulate </a:t>
            </a:r>
            <a:r>
              <a:rPr lang="en-US" dirty="0"/>
              <a:t>a design specification: list the specific requirements that must be met by the product/solution</a:t>
            </a:r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916533" y="912565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A - Task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608104" y="1450174"/>
            <a:ext cx="8078695" cy="5095769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dirty="0" err="1" smtClean="0"/>
              <a:t>First</a:t>
            </a:r>
            <a:r>
              <a:rPr lang="es-ES" sz="1800" dirty="0" smtClean="0"/>
              <a:t> </a:t>
            </a:r>
            <a:r>
              <a:rPr lang="es-ES" sz="1800" dirty="0" err="1" smtClean="0"/>
              <a:t>theoretical</a:t>
            </a:r>
            <a:r>
              <a:rPr lang="es-ES" sz="1800" dirty="0" smtClean="0"/>
              <a:t> </a:t>
            </a:r>
            <a:r>
              <a:rPr lang="es-ES" sz="1800" dirty="0" err="1" smtClean="0"/>
              <a:t>approach</a:t>
            </a:r>
            <a:r>
              <a:rPr lang="es-ES" sz="1800" dirty="0" smtClean="0"/>
              <a:t>.</a:t>
            </a:r>
          </a:p>
          <a:p>
            <a:pPr marL="0" indent="0">
              <a:buNone/>
            </a:pPr>
            <a:endParaRPr lang="es-ES" sz="1800" dirty="0" smtClean="0"/>
          </a:p>
          <a:p>
            <a:r>
              <a:rPr lang="es-ES_tradnl" sz="1800" dirty="0" smtClean="0"/>
              <a:t>Individual </a:t>
            </a:r>
            <a:r>
              <a:rPr lang="es-ES_tradnl" sz="1800" dirty="0" err="1" smtClean="0"/>
              <a:t>tasks</a:t>
            </a:r>
            <a:r>
              <a:rPr lang="es-ES_tradnl" sz="1800" dirty="0" smtClean="0"/>
              <a:t>: 1500 </a:t>
            </a:r>
            <a:r>
              <a:rPr lang="es-ES_tradnl" sz="1800" dirty="0" err="1" smtClean="0"/>
              <a:t>words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essay</a:t>
            </a:r>
            <a:endParaRPr lang="es-ES_tradnl" sz="1800" dirty="0" smtClean="0"/>
          </a:p>
          <a:p>
            <a:pPr marL="0" indent="0">
              <a:buNone/>
            </a:pPr>
            <a:endParaRPr lang="es-ES" sz="1800" dirty="0" smtClean="0"/>
          </a:p>
          <a:p>
            <a:r>
              <a:rPr lang="es-ES" sz="1800" dirty="0" err="1" smtClean="0"/>
              <a:t>Method</a:t>
            </a:r>
            <a:r>
              <a:rPr lang="es-ES" sz="1800" dirty="0" smtClean="0"/>
              <a:t> </a:t>
            </a:r>
            <a:r>
              <a:rPr lang="es-ES" sz="1800" dirty="0" err="1" smtClean="0"/>
              <a:t>that</a:t>
            </a:r>
            <a:r>
              <a:rPr lang="es-ES" sz="1800" dirty="0" smtClean="0"/>
              <a:t> has </a:t>
            </a:r>
            <a:r>
              <a:rPr lang="es-ES" sz="1800" dirty="0" err="1" smtClean="0"/>
              <a:t>been</a:t>
            </a:r>
            <a:r>
              <a:rPr lang="es-ES" sz="1800" dirty="0" smtClean="0"/>
              <a:t> </a:t>
            </a:r>
            <a:r>
              <a:rPr lang="es-ES" sz="1800" dirty="0" err="1" smtClean="0"/>
              <a:t>trained</a:t>
            </a:r>
            <a:r>
              <a:rPr lang="es-ES" sz="1800" dirty="0" smtClean="0"/>
              <a:t> </a:t>
            </a:r>
            <a:r>
              <a:rPr lang="es-ES" sz="1800" dirty="0" err="1" smtClean="0"/>
              <a:t>from</a:t>
            </a:r>
            <a:r>
              <a:rPr lang="es-ES" sz="1800" dirty="0" smtClean="0"/>
              <a:t> </a:t>
            </a:r>
            <a:r>
              <a:rPr lang="es-ES" sz="1800" dirty="0" err="1" smtClean="0"/>
              <a:t>year</a:t>
            </a:r>
            <a:r>
              <a:rPr lang="es-ES" sz="1800" dirty="0" smtClean="0"/>
              <a:t> 7, so </a:t>
            </a:r>
            <a:r>
              <a:rPr lang="es-ES" sz="1800" dirty="0" err="1" smtClean="0"/>
              <a:t>students</a:t>
            </a:r>
            <a:r>
              <a:rPr lang="es-ES" sz="1800" dirty="0" smtClean="0"/>
              <a:t> are familiar </a:t>
            </a:r>
            <a:r>
              <a:rPr lang="es-ES" sz="1800" dirty="0" err="1" smtClean="0"/>
              <a:t>with</a:t>
            </a:r>
            <a:r>
              <a:rPr lang="es-ES" sz="1800" dirty="0" smtClean="0"/>
              <a:t> </a:t>
            </a:r>
            <a:r>
              <a:rPr lang="es-ES" sz="1800" dirty="0" err="1" smtClean="0"/>
              <a:t>it</a:t>
            </a:r>
            <a:r>
              <a:rPr lang="es-ES" sz="1800" dirty="0" smtClean="0"/>
              <a:t>. In </a:t>
            </a:r>
            <a:r>
              <a:rPr lang="es-ES" sz="1800" dirty="0" err="1" smtClean="0"/>
              <a:t>year</a:t>
            </a:r>
            <a:r>
              <a:rPr lang="es-ES" sz="1800" dirty="0" smtClean="0"/>
              <a:t> 7, </a:t>
            </a:r>
            <a:r>
              <a:rPr lang="es-ES" sz="1800" dirty="0" err="1" smtClean="0"/>
              <a:t>we</a:t>
            </a:r>
            <a:r>
              <a:rPr lang="es-ES" sz="1800" dirty="0" smtClean="0"/>
              <a:t> prepare a set of </a:t>
            </a:r>
            <a:r>
              <a:rPr lang="es-ES" sz="1800" dirty="0" err="1" smtClean="0"/>
              <a:t>closed</a:t>
            </a:r>
            <a:r>
              <a:rPr lang="es-ES" sz="1800" dirty="0" smtClean="0"/>
              <a:t> </a:t>
            </a:r>
            <a:r>
              <a:rPr lang="es-ES" sz="1800" dirty="0" err="1" smtClean="0"/>
              <a:t>questions</a:t>
            </a:r>
            <a:r>
              <a:rPr lang="es-ES" sz="1800" dirty="0" smtClean="0"/>
              <a:t>. </a:t>
            </a:r>
            <a:r>
              <a:rPr lang="es-ES" sz="1800" dirty="0" err="1" smtClean="0"/>
              <a:t>But</a:t>
            </a:r>
            <a:r>
              <a:rPr lang="es-ES" sz="1800" dirty="0" smtClean="0"/>
              <a:t> in </a:t>
            </a:r>
            <a:r>
              <a:rPr lang="es-ES" sz="1800" dirty="0" err="1" smtClean="0"/>
              <a:t>year</a:t>
            </a:r>
            <a:r>
              <a:rPr lang="es-ES" sz="1800" dirty="0" smtClean="0"/>
              <a:t> 10, </a:t>
            </a:r>
            <a:r>
              <a:rPr lang="es-ES" sz="1800" dirty="0" err="1" smtClean="0"/>
              <a:t>is</a:t>
            </a:r>
            <a:r>
              <a:rPr lang="es-ES" sz="1800" dirty="0" smtClean="0"/>
              <a:t> </a:t>
            </a:r>
            <a:r>
              <a:rPr lang="es-ES" sz="1800" dirty="0" err="1" smtClean="0"/>
              <a:t>it</a:t>
            </a:r>
            <a:r>
              <a:rPr lang="es-ES" sz="1800" dirty="0" smtClean="0"/>
              <a:t> </a:t>
            </a:r>
            <a:r>
              <a:rPr lang="es-ES" sz="1800" dirty="0" err="1" smtClean="0"/>
              <a:t>just</a:t>
            </a:r>
            <a:r>
              <a:rPr lang="es-ES" sz="1800" dirty="0" smtClean="0"/>
              <a:t> </a:t>
            </a:r>
            <a:r>
              <a:rPr lang="es-ES" sz="1800" dirty="0" err="1" smtClean="0"/>
              <a:t>an</a:t>
            </a:r>
            <a:r>
              <a:rPr lang="es-ES" sz="1800" dirty="0" smtClean="0"/>
              <a:t> open </a:t>
            </a:r>
            <a:r>
              <a:rPr lang="es-ES" sz="1800" dirty="0" err="1" smtClean="0"/>
              <a:t>question</a:t>
            </a:r>
            <a:r>
              <a:rPr lang="es-ES" sz="1800" dirty="0" smtClean="0"/>
              <a:t>: </a:t>
            </a:r>
            <a:r>
              <a:rPr lang="es-ES" sz="1800" dirty="0" err="1" smtClean="0"/>
              <a:t>Which</a:t>
            </a:r>
            <a:r>
              <a:rPr lang="es-ES" sz="1800" dirty="0" smtClean="0"/>
              <a:t> </a:t>
            </a:r>
            <a:r>
              <a:rPr lang="es-ES" sz="1800" dirty="0" err="1" smtClean="0"/>
              <a:t>is</a:t>
            </a:r>
            <a:r>
              <a:rPr lang="es-ES" sz="1800" dirty="0" smtClean="0"/>
              <a:t> </a:t>
            </a:r>
            <a:r>
              <a:rPr lang="es-ES" sz="1800" dirty="0" err="1" smtClean="0"/>
              <a:t>is</a:t>
            </a:r>
            <a:r>
              <a:rPr lang="es-ES" sz="1800" dirty="0" smtClean="0"/>
              <a:t> </a:t>
            </a:r>
            <a:r>
              <a:rPr lang="es-ES" sz="1800" dirty="0" err="1" smtClean="0"/>
              <a:t>the</a:t>
            </a:r>
            <a:r>
              <a:rPr lang="es-ES" sz="1800" dirty="0" smtClean="0"/>
              <a:t> </a:t>
            </a:r>
            <a:r>
              <a:rPr lang="es-ES" sz="1800" dirty="0" err="1" smtClean="0"/>
              <a:t>impact</a:t>
            </a:r>
            <a:r>
              <a:rPr lang="es-ES" sz="1800" dirty="0" smtClean="0"/>
              <a:t> of </a:t>
            </a:r>
            <a:r>
              <a:rPr lang="es-ES" sz="1800" dirty="0" err="1" smtClean="0"/>
              <a:t>Robotics</a:t>
            </a:r>
            <a:r>
              <a:rPr lang="es-ES" sz="1800" dirty="0"/>
              <a:t> </a:t>
            </a:r>
            <a:r>
              <a:rPr lang="es-ES" sz="1800" dirty="0" err="1" smtClean="0"/>
              <a:t>on</a:t>
            </a:r>
            <a:r>
              <a:rPr lang="es-ES" sz="1800" dirty="0" smtClean="0"/>
              <a:t> </a:t>
            </a:r>
            <a:r>
              <a:rPr lang="es-ES" sz="1800" dirty="0" err="1" smtClean="0"/>
              <a:t>Invididuals</a:t>
            </a:r>
            <a:r>
              <a:rPr lang="es-ES" sz="1800" dirty="0" smtClean="0"/>
              <a:t> and </a:t>
            </a:r>
            <a:r>
              <a:rPr lang="es-ES" sz="1800" dirty="0" err="1" smtClean="0"/>
              <a:t>Society</a:t>
            </a:r>
            <a:r>
              <a:rPr lang="es-ES" sz="1800" dirty="0" smtClean="0"/>
              <a:t>?” </a:t>
            </a:r>
          </a:p>
          <a:p>
            <a:pPr marL="0" indent="0">
              <a:buNone/>
            </a:pPr>
            <a:endParaRPr lang="es-ES" sz="1800" dirty="0" smtClean="0"/>
          </a:p>
          <a:p>
            <a:r>
              <a:rPr lang="es-ES_tradnl" sz="1800" dirty="0" err="1" smtClean="0"/>
              <a:t>Each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year</a:t>
            </a:r>
            <a:r>
              <a:rPr lang="es-ES_tradnl" sz="1800" dirty="0" smtClean="0"/>
              <a:t>, </a:t>
            </a:r>
            <a:r>
              <a:rPr lang="es-ES_tradnl" sz="1800" dirty="0" err="1" smtClean="0"/>
              <a:t>it´s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thematised</a:t>
            </a:r>
            <a:r>
              <a:rPr lang="es-ES_tradnl" sz="1800" dirty="0" smtClean="0"/>
              <a:t> to </a:t>
            </a:r>
            <a:r>
              <a:rPr lang="es-ES_tradnl" sz="1800" dirty="0" err="1" smtClean="0"/>
              <a:t>meet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the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specifications</a:t>
            </a:r>
            <a:r>
              <a:rPr lang="es-ES_tradnl" sz="1800" dirty="0" smtClean="0"/>
              <a:t> of </a:t>
            </a:r>
            <a:r>
              <a:rPr lang="es-ES_tradnl" sz="1800" dirty="0" err="1" smtClean="0"/>
              <a:t>the</a:t>
            </a:r>
            <a:r>
              <a:rPr lang="es-ES_tradnl" sz="1800" dirty="0" smtClean="0"/>
              <a:t> “</a:t>
            </a:r>
            <a:r>
              <a:rPr lang="es-ES_tradnl" sz="1800" dirty="0" err="1" smtClean="0"/>
              <a:t>First</a:t>
            </a:r>
            <a:r>
              <a:rPr lang="es-ES_tradnl" sz="1800" dirty="0" smtClean="0"/>
              <a:t> Lego League” </a:t>
            </a:r>
            <a:r>
              <a:rPr lang="es-ES_tradnl" sz="1800" dirty="0" err="1" smtClean="0"/>
              <a:t>robotics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competition</a:t>
            </a:r>
            <a:r>
              <a:rPr lang="es-ES_tradnl" sz="1800" dirty="0" smtClean="0"/>
              <a:t>. In </a:t>
            </a:r>
            <a:r>
              <a:rPr lang="es-ES_tradnl" sz="1800" dirty="0" err="1" smtClean="0"/>
              <a:t>this</a:t>
            </a:r>
            <a:r>
              <a:rPr lang="es-ES_tradnl" sz="1800" dirty="0" smtClean="0"/>
              <a:t> case-</a:t>
            </a:r>
            <a:r>
              <a:rPr lang="es-ES_tradnl" sz="1800" dirty="0" err="1" smtClean="0"/>
              <a:t>study</a:t>
            </a:r>
            <a:r>
              <a:rPr lang="es-ES_tradnl" sz="1800" dirty="0" smtClean="0"/>
              <a:t>, “Senior </a:t>
            </a:r>
            <a:r>
              <a:rPr lang="es-ES_tradnl" sz="1800" dirty="0" err="1" smtClean="0"/>
              <a:t>Solutions</a:t>
            </a:r>
            <a:r>
              <a:rPr lang="es-ES_tradnl" sz="1800" dirty="0" smtClean="0"/>
              <a:t>”.</a:t>
            </a:r>
          </a:p>
          <a:p>
            <a:pPr marL="0" indent="0">
              <a:buNone/>
            </a:pPr>
            <a:endParaRPr lang="es-ES" sz="1800" dirty="0"/>
          </a:p>
          <a:p>
            <a:r>
              <a:rPr lang="es-ES_tradnl" sz="1800" dirty="0" err="1" smtClean="0"/>
              <a:t>Thought-provoking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introduction</a:t>
            </a:r>
            <a:r>
              <a:rPr lang="es-ES_tradnl" sz="1800" dirty="0"/>
              <a:t>: </a:t>
            </a:r>
            <a:r>
              <a:rPr lang="es-ES_tradnl" sz="1800" dirty="0" smtClean="0"/>
              <a:t>new robots </a:t>
            </a:r>
            <a:r>
              <a:rPr lang="es-ES_tradnl" sz="1800" dirty="0" smtClean="0">
                <a:hlinkClick r:id="rId2"/>
              </a:rPr>
              <a:t>https</a:t>
            </a:r>
            <a:r>
              <a:rPr lang="es-ES_tradnl" sz="1800" dirty="0">
                <a:hlinkClick r:id="rId2"/>
              </a:rPr>
              <a:t>://</a:t>
            </a:r>
            <a:r>
              <a:rPr lang="es-ES_tradnl" sz="1800" dirty="0" smtClean="0">
                <a:hlinkClick r:id="rId2"/>
              </a:rPr>
              <a:t>www.youtube.com/watch?v=S5AnWzjHtWA</a:t>
            </a:r>
            <a:r>
              <a:rPr lang="es-ES_tradnl" sz="1800" dirty="0" smtClean="0"/>
              <a:t> </a:t>
            </a:r>
          </a:p>
          <a:p>
            <a:endParaRPr lang="es-ES" sz="1800" dirty="0"/>
          </a:p>
          <a:p>
            <a:r>
              <a:rPr lang="es-ES" sz="1800" dirty="0" err="1" smtClean="0"/>
              <a:t>Examples</a:t>
            </a:r>
            <a:r>
              <a:rPr lang="es-ES" sz="1800" dirty="0" smtClean="0"/>
              <a:t>: </a:t>
            </a:r>
            <a:r>
              <a:rPr lang="es-ES" sz="1800" u="sng" dirty="0">
                <a:hlinkClick r:id="rId3"/>
              </a:rPr>
              <a:t>http://</a:t>
            </a:r>
            <a:r>
              <a:rPr lang="es-ES" sz="1800" u="sng" dirty="0" smtClean="0">
                <a:hlinkClick r:id="rId3"/>
              </a:rPr>
              <a:t>tecnosanfran.wikispaces.com/file/view/TRABAJO%20DE%20INVESTIGACION-Pedro%20Real%20Ramos.doc/363707458/TRABAJO%20DE%20INVESTIGACION-Pedro%20Real%20Ramos.doc</a:t>
            </a:r>
            <a:r>
              <a:rPr lang="es-ES" sz="1800" dirty="0" smtClean="0"/>
              <a:t> </a:t>
            </a:r>
            <a:endParaRPr lang="es-ES" sz="1800" dirty="0"/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5272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916533" y="912565"/>
            <a:ext cx="7461838" cy="504385"/>
          </a:xfrm>
        </p:spPr>
        <p:txBody>
          <a:bodyPr>
            <a:normAutofit fontScale="90000"/>
          </a:bodyPr>
          <a:lstStyle/>
          <a:p>
            <a:r>
              <a:rPr lang="en-US" noProof="0" dirty="0" smtClean="0"/>
              <a:t>CRITERION  A – Rubric Assessment</a:t>
            </a:r>
            <a:endParaRPr lang="en-US" noProof="0" dirty="0"/>
          </a:p>
        </p:txBody>
      </p:sp>
      <p:pic>
        <p:nvPicPr>
          <p:cNvPr id="6" name="5 Imagen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1" t="14673" r="9969" b="15479"/>
          <a:stretch/>
        </p:blipFill>
        <p:spPr bwMode="auto">
          <a:xfrm>
            <a:off x="1219200" y="1416949"/>
            <a:ext cx="6270171" cy="43016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219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224962" y="1164758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B - Description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608105" y="1876538"/>
            <a:ext cx="8078695" cy="3058319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b="1" dirty="0" smtClean="0"/>
              <a:t>B- </a:t>
            </a:r>
            <a:r>
              <a:rPr lang="es-ES" b="1" dirty="0" err="1" smtClean="0"/>
              <a:t>Developing</a:t>
            </a:r>
            <a:r>
              <a:rPr lang="es-ES" b="1" dirty="0" smtClean="0"/>
              <a:t> ideas</a:t>
            </a:r>
          </a:p>
          <a:p>
            <a:pPr marL="0" indent="0">
              <a:buNone/>
            </a:pPr>
            <a:endParaRPr lang="es-ES" b="1" dirty="0" smtClean="0"/>
          </a:p>
          <a:p>
            <a:r>
              <a:rPr lang="en-US" dirty="0" smtClean="0"/>
              <a:t>Design </a:t>
            </a:r>
            <a:r>
              <a:rPr lang="en-US" dirty="0"/>
              <a:t>the product/solution: generate several feasible designs that meet the design specification: evaluate the design against the specification: select one design and justify its </a:t>
            </a:r>
            <a:r>
              <a:rPr lang="en-US" dirty="0" smtClean="0"/>
              <a:t>choice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Plan </a:t>
            </a:r>
            <a:r>
              <a:rPr lang="en-US" dirty="0"/>
              <a:t>the product solution; construct a plan to create the product/solution that has a sequence of logical steps and makes appropriate use of time and resources; evaluate the plan and justify any modifications to the design.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2" name="1 CuadroTexto"/>
          <p:cNvSpPr txBox="1"/>
          <p:nvPr/>
        </p:nvSpPr>
        <p:spPr>
          <a:xfrm>
            <a:off x="4274457" y="5171106"/>
            <a:ext cx="4412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err="1" smtClean="0">
                <a:solidFill>
                  <a:srgbClr val="FF0000"/>
                </a:solidFill>
              </a:rPr>
              <a:t>We</a:t>
            </a:r>
            <a:r>
              <a:rPr lang="es-ES_tradnl" b="1" dirty="0" smtClean="0">
                <a:solidFill>
                  <a:srgbClr val="FF0000"/>
                </a:solidFill>
              </a:rPr>
              <a:t> </a:t>
            </a:r>
            <a:r>
              <a:rPr lang="es-ES_tradnl" b="1" dirty="0" err="1" smtClean="0">
                <a:solidFill>
                  <a:srgbClr val="FF0000"/>
                </a:solidFill>
              </a:rPr>
              <a:t>finally</a:t>
            </a:r>
            <a:r>
              <a:rPr lang="es-ES_tradnl" b="1" dirty="0" smtClean="0">
                <a:solidFill>
                  <a:srgbClr val="FF0000"/>
                </a:solidFill>
              </a:rPr>
              <a:t> </a:t>
            </a:r>
            <a:r>
              <a:rPr lang="es-ES_tradnl" b="1" dirty="0" err="1" smtClean="0">
                <a:solidFill>
                  <a:srgbClr val="FF0000"/>
                </a:solidFill>
              </a:rPr>
              <a:t>got</a:t>
            </a:r>
            <a:r>
              <a:rPr lang="es-ES_tradnl" b="1" dirty="0" smtClean="0">
                <a:solidFill>
                  <a:srgbClr val="FF0000"/>
                </a:solidFill>
              </a:rPr>
              <a:t> to </a:t>
            </a:r>
            <a:r>
              <a:rPr lang="es-ES_tradnl" b="1" dirty="0" err="1" smtClean="0">
                <a:solidFill>
                  <a:srgbClr val="FF0000"/>
                </a:solidFill>
              </a:rPr>
              <a:t>the</a:t>
            </a:r>
            <a:r>
              <a:rPr lang="es-ES_tradnl" b="1" dirty="0" smtClean="0">
                <a:solidFill>
                  <a:srgbClr val="FF0000"/>
                </a:solidFill>
              </a:rPr>
              <a:t> </a:t>
            </a:r>
            <a:r>
              <a:rPr lang="es-ES_tradnl" b="1" dirty="0" err="1" smtClean="0">
                <a:solidFill>
                  <a:srgbClr val="FF0000"/>
                </a:solidFill>
              </a:rPr>
              <a:t>funny</a:t>
            </a:r>
            <a:r>
              <a:rPr lang="es-ES_tradnl" b="1" dirty="0" smtClean="0">
                <a:solidFill>
                  <a:srgbClr val="FF0000"/>
                </a:solidFill>
              </a:rPr>
              <a:t> </a:t>
            </a:r>
            <a:r>
              <a:rPr lang="es-ES_tradnl" b="1" dirty="0" err="1" smtClean="0">
                <a:solidFill>
                  <a:srgbClr val="FF0000"/>
                </a:solidFill>
              </a:rPr>
              <a:t>stage</a:t>
            </a:r>
            <a:r>
              <a:rPr lang="es-ES_tradnl" b="1" dirty="0" smtClean="0">
                <a:solidFill>
                  <a:srgbClr val="FF0000"/>
                </a:solidFill>
              </a:rPr>
              <a:t>!!  </a:t>
            </a:r>
            <a:endParaRPr lang="es-E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36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916533" y="912565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B - Task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608104" y="1450174"/>
            <a:ext cx="8078695" cy="2671883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dirty="0" smtClean="0"/>
              <a:t>GOAL: </a:t>
            </a:r>
          </a:p>
          <a:p>
            <a:pPr marL="288000" lvl="1" indent="0">
              <a:buNone/>
            </a:pPr>
            <a:r>
              <a:rPr lang="es-ES_tradnl" dirty="0" smtClean="0"/>
              <a:t>TO PROGRAM A LEGO ROBOT THAT COMPLETES FLL MISSIONS</a:t>
            </a:r>
            <a:endParaRPr lang="es-ES" dirty="0" smtClean="0"/>
          </a:p>
          <a:p>
            <a:r>
              <a:rPr lang="es-ES_tradnl" dirty="0" err="1" smtClean="0"/>
              <a:t>Group</a:t>
            </a:r>
            <a:r>
              <a:rPr lang="es-ES_tradnl" dirty="0" smtClean="0"/>
              <a:t> </a:t>
            </a:r>
            <a:r>
              <a:rPr lang="es-ES_tradnl" dirty="0" err="1" smtClean="0"/>
              <a:t>tasks</a:t>
            </a:r>
            <a:r>
              <a:rPr lang="es-ES_tradnl" dirty="0" smtClean="0"/>
              <a:t>: 3-5 </a:t>
            </a:r>
            <a:r>
              <a:rPr lang="es-ES_tradnl" dirty="0" err="1" smtClean="0"/>
              <a:t>members</a:t>
            </a:r>
            <a:endParaRPr lang="es-ES" dirty="0" smtClean="0"/>
          </a:p>
          <a:p>
            <a:r>
              <a:rPr lang="es-ES" dirty="0" err="1" smtClean="0"/>
              <a:t>Two</a:t>
            </a:r>
            <a:r>
              <a:rPr lang="es-ES" dirty="0" smtClean="0"/>
              <a:t> </a:t>
            </a:r>
            <a:r>
              <a:rPr lang="es-ES" dirty="0" err="1" smtClean="0"/>
              <a:t>parts</a:t>
            </a:r>
            <a:r>
              <a:rPr lang="es-ES" dirty="0" smtClean="0"/>
              <a:t> </a:t>
            </a:r>
            <a:r>
              <a:rPr lang="es-ES" dirty="0" err="1" smtClean="0"/>
              <a:t>related</a:t>
            </a:r>
            <a:r>
              <a:rPr lang="es-ES" dirty="0" smtClean="0"/>
              <a:t>: DESIGN AND PLANNING</a:t>
            </a:r>
          </a:p>
          <a:p>
            <a:pPr marL="0" indent="0">
              <a:buNone/>
            </a:pPr>
            <a:endParaRPr lang="es-ES_trad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5" name="4 Imagen" descr="http://2.bp.blogspot.com/-1XsvhohcGos/TcUkMnREYiI/AAAAAAAAAis/zqcyERhP8sc/s1600/BLOG%2BIRE%253D20110509%2BLOGO.jpg"/>
          <p:cNvPicPr/>
          <p:nvPr/>
        </p:nvPicPr>
        <p:blipFill>
          <a:blip r:embed="rId2" cstate="print"/>
          <a:srcRect r="20303" b="3896"/>
          <a:stretch>
            <a:fillRect/>
          </a:stretch>
        </p:blipFill>
        <p:spPr bwMode="auto">
          <a:xfrm>
            <a:off x="5132612" y="3270704"/>
            <a:ext cx="3559629" cy="297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jdelijke aanduiding voor inhoud 5"/>
          <p:cNvSpPr txBox="1">
            <a:spLocks/>
          </p:cNvSpPr>
          <p:nvPr/>
        </p:nvSpPr>
        <p:spPr>
          <a:xfrm>
            <a:off x="916533" y="3323772"/>
            <a:ext cx="4014696" cy="2869292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_tradnl" dirty="0"/>
              <a:t>1st STAGE:</a:t>
            </a:r>
          </a:p>
          <a:p>
            <a:pPr marL="0" indent="0">
              <a:buNone/>
            </a:pPr>
            <a:r>
              <a:rPr lang="es-ES_tradnl" dirty="0"/>
              <a:t>To </a:t>
            </a:r>
            <a:r>
              <a:rPr lang="es-ES_tradnl" dirty="0" err="1"/>
              <a:t>program</a:t>
            </a:r>
            <a:r>
              <a:rPr lang="es-ES_tradnl" dirty="0"/>
              <a:t>, </a:t>
            </a:r>
            <a:r>
              <a:rPr lang="es-ES_tradnl" dirty="0" err="1"/>
              <a:t>we</a:t>
            </a:r>
            <a:r>
              <a:rPr lang="es-ES_tradnl" dirty="0"/>
              <a:t> </a:t>
            </a:r>
            <a:r>
              <a:rPr lang="es-ES_tradnl" dirty="0" err="1"/>
              <a:t>start</a:t>
            </a:r>
            <a:r>
              <a:rPr lang="es-ES_tradnl" dirty="0"/>
              <a:t> </a:t>
            </a:r>
            <a:r>
              <a:rPr lang="es-ES_tradnl" dirty="0" err="1" smtClean="0"/>
              <a:t>using</a:t>
            </a:r>
            <a:r>
              <a:rPr lang="es-ES_tradnl" dirty="0" smtClean="0"/>
              <a:t> </a:t>
            </a:r>
            <a:r>
              <a:rPr lang="es-ES_tradnl" dirty="0" err="1"/>
              <a:t>the</a:t>
            </a:r>
            <a:r>
              <a:rPr lang="es-ES_tradnl" dirty="0"/>
              <a:t> </a:t>
            </a:r>
            <a:r>
              <a:rPr lang="es-ES_tradnl" dirty="0" err="1"/>
              <a:t>freeware</a:t>
            </a:r>
            <a:r>
              <a:rPr lang="es-ES_tradnl" dirty="0"/>
              <a:t>: MSW Logo, </a:t>
            </a:r>
            <a:r>
              <a:rPr lang="es-ES_tradnl" dirty="0" err="1"/>
              <a:t>where</a:t>
            </a:r>
            <a:r>
              <a:rPr lang="es-ES_tradnl" dirty="0"/>
              <a:t> </a:t>
            </a:r>
            <a:r>
              <a:rPr lang="es-ES_tradnl" dirty="0" err="1"/>
              <a:t>students</a:t>
            </a:r>
            <a:r>
              <a:rPr lang="es-ES_tradnl" dirty="0"/>
              <a:t> </a:t>
            </a:r>
            <a:r>
              <a:rPr lang="es-ES_tradnl" dirty="0" err="1"/>
              <a:t>have</a:t>
            </a:r>
            <a:r>
              <a:rPr lang="es-ES_tradnl" dirty="0"/>
              <a:t> to </a:t>
            </a:r>
            <a:r>
              <a:rPr lang="es-ES_tradnl" dirty="0" err="1" smtClean="0"/>
              <a:t>type</a:t>
            </a:r>
            <a:r>
              <a:rPr lang="es-ES_tradnl" dirty="0" smtClean="0"/>
              <a:t> </a:t>
            </a:r>
            <a:r>
              <a:rPr lang="es-ES_tradnl" dirty="0"/>
              <a:t>simple </a:t>
            </a:r>
            <a:r>
              <a:rPr lang="es-ES_tradnl" dirty="0" err="1" smtClean="0"/>
              <a:t>orders</a:t>
            </a:r>
            <a:r>
              <a:rPr lang="es-ES_tradnl" dirty="0" smtClean="0"/>
              <a:t> to </a:t>
            </a:r>
            <a:r>
              <a:rPr lang="es-ES_tradnl" dirty="0" err="1" smtClean="0"/>
              <a:t>move</a:t>
            </a:r>
            <a:r>
              <a:rPr lang="es-ES_tradnl" dirty="0" smtClean="0"/>
              <a:t> </a:t>
            </a:r>
            <a:r>
              <a:rPr lang="es-ES_tradnl" dirty="0" err="1" smtClean="0"/>
              <a:t>the</a:t>
            </a:r>
            <a:r>
              <a:rPr lang="es-ES_tradnl" dirty="0" smtClean="0"/>
              <a:t> cursor </a:t>
            </a:r>
            <a:r>
              <a:rPr lang="es-ES_tradnl" dirty="0" err="1" smtClean="0"/>
              <a:t>on</a:t>
            </a:r>
            <a:r>
              <a:rPr lang="es-ES_tradnl" dirty="0" smtClean="0"/>
              <a:t>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screen</a:t>
            </a:r>
            <a:endParaRPr lang="es-ES" dirty="0"/>
          </a:p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r>
              <a:rPr lang="es-ES_tradnl" dirty="0" err="1" smtClean="0"/>
              <a:t>You</a:t>
            </a:r>
            <a:r>
              <a:rPr lang="es-ES_tradnl" dirty="0" smtClean="0"/>
              <a:t> can </a:t>
            </a:r>
            <a:r>
              <a:rPr lang="es-ES_tradnl" dirty="0" err="1" smtClean="0"/>
              <a:t>download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 at:</a:t>
            </a:r>
          </a:p>
          <a:p>
            <a:pPr marL="0" indent="0">
              <a:buNone/>
            </a:pPr>
            <a:r>
              <a:rPr lang="es-ES" dirty="0">
                <a:hlinkClick r:id="rId3"/>
              </a:rPr>
              <a:t>http://mswlogo.en.uptodown.com</a:t>
            </a:r>
            <a:r>
              <a:rPr lang="es-ES" dirty="0" smtClean="0">
                <a:hlinkClick r:id="rId3"/>
              </a:rPr>
              <a:t>/</a:t>
            </a:r>
            <a:r>
              <a:rPr lang="es-ES" dirty="0" smtClean="0"/>
              <a:t> </a:t>
            </a:r>
            <a:endParaRPr lang="es-ES" dirty="0"/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1498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916533" y="912565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B - Task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608104" y="1450174"/>
            <a:ext cx="8078695" cy="1335941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dirty="0" smtClean="0"/>
              <a:t>2nd STAGE:</a:t>
            </a:r>
          </a:p>
          <a:p>
            <a:r>
              <a:rPr lang="es-ES_tradnl" dirty="0" smtClean="0"/>
              <a:t>To break </a:t>
            </a:r>
            <a:r>
              <a:rPr lang="es-ES_tradnl" dirty="0" err="1" smtClean="0"/>
              <a:t>down</a:t>
            </a:r>
            <a:r>
              <a:rPr lang="es-ES_tradnl" dirty="0" smtClean="0"/>
              <a:t>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missions</a:t>
            </a:r>
            <a:r>
              <a:rPr lang="es-ES_tradnl" dirty="0" smtClean="0"/>
              <a:t> in simple </a:t>
            </a:r>
            <a:r>
              <a:rPr lang="es-ES_tradnl" dirty="0" err="1" smtClean="0"/>
              <a:t>movements</a:t>
            </a:r>
            <a:r>
              <a:rPr lang="es-ES_tradnl" dirty="0" smtClean="0"/>
              <a:t> (</a:t>
            </a:r>
            <a:r>
              <a:rPr lang="es-ES_tradnl" dirty="0" err="1" smtClean="0"/>
              <a:t>cross</a:t>
            </a:r>
            <a:r>
              <a:rPr lang="es-ES_tradnl" dirty="0" smtClean="0"/>
              <a:t>-curricular </a:t>
            </a:r>
            <a:r>
              <a:rPr lang="es-ES_tradnl" dirty="0" err="1" smtClean="0"/>
              <a:t>area</a:t>
            </a:r>
            <a:r>
              <a:rPr lang="es-ES_tradnl" dirty="0" smtClean="0"/>
              <a:t> </a:t>
            </a:r>
            <a:r>
              <a:rPr lang="es-ES_tradnl" dirty="0" err="1" smtClean="0"/>
              <a:t>with</a:t>
            </a:r>
            <a:r>
              <a:rPr lang="es-ES_tradnl" dirty="0" smtClean="0"/>
              <a:t> </a:t>
            </a:r>
            <a:r>
              <a:rPr lang="es-ES_tradnl" dirty="0" err="1" smtClean="0"/>
              <a:t>Science</a:t>
            </a:r>
            <a:r>
              <a:rPr lang="es-ES_tradnl" dirty="0" smtClean="0"/>
              <a:t>)</a:t>
            </a:r>
          </a:p>
          <a:p>
            <a:r>
              <a:rPr lang="es-ES_tradnl" dirty="0" smtClean="0"/>
              <a:t>To </a:t>
            </a:r>
            <a:r>
              <a:rPr lang="es-ES_tradnl" dirty="0" err="1" smtClean="0"/>
              <a:t>represent</a:t>
            </a:r>
            <a:r>
              <a:rPr lang="es-ES_tradnl" dirty="0" smtClean="0"/>
              <a:t> </a:t>
            </a:r>
            <a:r>
              <a:rPr lang="es-ES_tradnl" dirty="0" err="1" smtClean="0"/>
              <a:t>their</a:t>
            </a:r>
            <a:r>
              <a:rPr lang="es-ES_tradnl" dirty="0" smtClean="0"/>
              <a:t> </a:t>
            </a:r>
            <a:r>
              <a:rPr lang="es-ES_tradnl" dirty="0" err="1" smtClean="0"/>
              <a:t>outcomes</a:t>
            </a:r>
            <a:r>
              <a:rPr lang="es-ES_tradnl" dirty="0" smtClean="0"/>
              <a:t> in a </a:t>
            </a:r>
            <a:r>
              <a:rPr lang="es-ES_tradnl" dirty="0" err="1" smtClean="0"/>
              <a:t>Flow</a:t>
            </a:r>
            <a:r>
              <a:rPr lang="es-ES_tradnl" dirty="0" smtClean="0"/>
              <a:t> </a:t>
            </a:r>
            <a:r>
              <a:rPr lang="es-ES_tradnl" dirty="0" err="1" smtClean="0"/>
              <a:t>Diagram</a:t>
            </a:r>
            <a:endParaRPr lang="nl-NL" dirty="0"/>
          </a:p>
        </p:txBody>
      </p:sp>
      <p:pic>
        <p:nvPicPr>
          <p:cNvPr id="6" name="5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4" t="16336" r="2827" b="28891"/>
          <a:stretch>
            <a:fillRect/>
          </a:stretch>
        </p:blipFill>
        <p:spPr bwMode="auto">
          <a:xfrm>
            <a:off x="1313316" y="2908299"/>
            <a:ext cx="6930798" cy="3013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354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916533" y="912565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B - Task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608105" y="1450174"/>
            <a:ext cx="4039346" cy="4152340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_tradnl" dirty="0" smtClean="0"/>
              <a:t>3rd STAGE:</a:t>
            </a:r>
          </a:p>
          <a:p>
            <a:r>
              <a:rPr lang="es-ES_tradnl" dirty="0" smtClean="0"/>
              <a:t>To </a:t>
            </a:r>
            <a:r>
              <a:rPr lang="es-ES_tradnl" dirty="0" err="1" smtClean="0"/>
              <a:t>learn</a:t>
            </a:r>
            <a:r>
              <a:rPr lang="es-ES_tradnl" dirty="0" smtClean="0"/>
              <a:t> </a:t>
            </a:r>
            <a:r>
              <a:rPr lang="es-ES_tradnl" dirty="0" err="1" smtClean="0"/>
              <a:t>how</a:t>
            </a:r>
            <a:r>
              <a:rPr lang="es-ES_tradnl" dirty="0" smtClean="0"/>
              <a:t> to </a:t>
            </a:r>
            <a:r>
              <a:rPr lang="es-ES_tradnl" dirty="0" err="1" smtClean="0"/>
              <a:t>program</a:t>
            </a:r>
            <a:r>
              <a:rPr lang="es-ES_tradnl" dirty="0" smtClean="0"/>
              <a:t> </a:t>
            </a:r>
            <a:r>
              <a:rPr lang="es-ES_tradnl" dirty="0" err="1" smtClean="0"/>
              <a:t>using</a:t>
            </a:r>
            <a:r>
              <a:rPr lang="es-ES_tradnl" dirty="0" smtClean="0"/>
              <a:t> Lego NXT </a:t>
            </a:r>
            <a:r>
              <a:rPr lang="es-ES_tradnl" dirty="0" err="1" smtClean="0"/>
              <a:t>Mindstorms</a:t>
            </a:r>
            <a:endParaRPr lang="es-ES_tradnl" dirty="0" smtClean="0"/>
          </a:p>
          <a:p>
            <a:pPr marL="0" indent="0">
              <a:buNone/>
            </a:pPr>
            <a:endParaRPr lang="es-ES_tradnl" dirty="0" smtClean="0"/>
          </a:p>
          <a:p>
            <a:r>
              <a:rPr lang="es-ES_tradnl" dirty="0" err="1" smtClean="0"/>
              <a:t>Really</a:t>
            </a:r>
            <a:r>
              <a:rPr lang="es-ES_tradnl" dirty="0" smtClean="0"/>
              <a:t> </a:t>
            </a:r>
            <a:r>
              <a:rPr lang="es-ES_tradnl" dirty="0" err="1" smtClean="0"/>
              <a:t>basic</a:t>
            </a:r>
            <a:r>
              <a:rPr lang="es-ES_tradnl" dirty="0" smtClean="0"/>
              <a:t> </a:t>
            </a:r>
            <a:r>
              <a:rPr lang="es-ES_tradnl" dirty="0" err="1" smtClean="0"/>
              <a:t>program</a:t>
            </a:r>
            <a:r>
              <a:rPr lang="es-ES_tradnl" dirty="0" smtClean="0"/>
              <a:t>, </a:t>
            </a:r>
            <a:r>
              <a:rPr lang="es-ES_tradnl" dirty="0" err="1" smtClean="0"/>
              <a:t>is</a:t>
            </a:r>
            <a:r>
              <a:rPr lang="es-ES_tradnl" dirty="0" smtClean="0"/>
              <a:t> </a:t>
            </a:r>
            <a:r>
              <a:rPr lang="es-ES_tradnl" dirty="0" err="1" smtClean="0"/>
              <a:t>based</a:t>
            </a:r>
            <a:r>
              <a:rPr lang="es-ES_tradnl" dirty="0" smtClean="0"/>
              <a:t> </a:t>
            </a:r>
            <a:r>
              <a:rPr lang="es-ES_tradnl" dirty="0" err="1" smtClean="0"/>
              <a:t>on</a:t>
            </a:r>
            <a:r>
              <a:rPr lang="es-ES_tradnl" dirty="0" smtClean="0"/>
              <a:t> blocks </a:t>
            </a:r>
          </a:p>
          <a:p>
            <a:pPr marL="0" indent="0">
              <a:buNone/>
            </a:pPr>
            <a:endParaRPr lang="es-ES_tradnl" dirty="0" smtClean="0"/>
          </a:p>
          <a:p>
            <a:r>
              <a:rPr lang="es-ES_tradnl" dirty="0" err="1" smtClean="0"/>
              <a:t>Just</a:t>
            </a:r>
            <a:r>
              <a:rPr lang="es-ES_tradnl" dirty="0" smtClean="0"/>
              <a:t> </a:t>
            </a:r>
            <a:r>
              <a:rPr lang="es-ES_tradnl" dirty="0" err="1" smtClean="0"/>
              <a:t>some</a:t>
            </a:r>
            <a:r>
              <a:rPr lang="es-ES_tradnl" dirty="0" smtClean="0"/>
              <a:t> </a:t>
            </a:r>
            <a:r>
              <a:rPr lang="es-ES_tradnl" dirty="0" err="1" smtClean="0"/>
              <a:t>parameters</a:t>
            </a:r>
            <a:r>
              <a:rPr lang="es-ES_tradnl" dirty="0" smtClean="0"/>
              <a:t> (link </a:t>
            </a:r>
            <a:r>
              <a:rPr lang="es-ES_tradnl" dirty="0" err="1" smtClean="0"/>
              <a:t>with</a:t>
            </a:r>
            <a:r>
              <a:rPr lang="es-ES_tradnl" dirty="0" smtClean="0"/>
              <a:t> </a:t>
            </a:r>
            <a:r>
              <a:rPr lang="es-ES_tradnl" dirty="0" err="1" smtClean="0"/>
              <a:t>Maths</a:t>
            </a:r>
            <a:r>
              <a:rPr lang="es-ES_tradnl" dirty="0" smtClean="0"/>
              <a:t>) to control</a:t>
            </a:r>
          </a:p>
          <a:p>
            <a:pPr marL="0" indent="0">
              <a:buNone/>
            </a:pPr>
            <a:endParaRPr lang="es-ES_tradnl" dirty="0" smtClean="0"/>
          </a:p>
          <a:p>
            <a:r>
              <a:rPr lang="es-ES_tradnl" dirty="0" err="1" smtClean="0"/>
              <a:t>But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 can </a:t>
            </a:r>
            <a:r>
              <a:rPr lang="es-ES_tradnl" dirty="0" err="1" smtClean="0"/>
              <a:t>get</a:t>
            </a:r>
            <a:r>
              <a:rPr lang="es-ES_tradnl" dirty="0" smtClean="0"/>
              <a:t> </a:t>
            </a:r>
            <a:r>
              <a:rPr lang="es-ES_tradnl" dirty="0" err="1" smtClean="0"/>
              <a:t>really</a:t>
            </a:r>
            <a:r>
              <a:rPr lang="es-ES_tradnl" dirty="0" smtClean="0"/>
              <a:t> </a:t>
            </a:r>
            <a:r>
              <a:rPr lang="es-ES_tradnl" dirty="0" err="1" smtClean="0"/>
              <a:t>complex</a:t>
            </a:r>
            <a:r>
              <a:rPr lang="es-ES_tradnl" dirty="0" smtClean="0"/>
              <a:t> </a:t>
            </a:r>
            <a:r>
              <a:rPr lang="es-ES_tradnl" dirty="0" err="1" smtClean="0"/>
              <a:t>when</a:t>
            </a:r>
            <a:r>
              <a:rPr lang="es-ES_tradnl" dirty="0" smtClean="0"/>
              <a:t> </a:t>
            </a:r>
            <a:r>
              <a:rPr lang="es-ES_tradnl" dirty="0" err="1" smtClean="0"/>
              <a:t>using</a:t>
            </a:r>
            <a:r>
              <a:rPr lang="es-ES_tradnl" dirty="0" smtClean="0"/>
              <a:t> </a:t>
            </a:r>
            <a:r>
              <a:rPr lang="es-ES_tradnl" dirty="0" err="1" smtClean="0"/>
              <a:t>sensors</a:t>
            </a:r>
            <a:r>
              <a:rPr lang="es-ES_tradnl" dirty="0" smtClean="0"/>
              <a:t>…</a:t>
            </a:r>
          </a:p>
          <a:p>
            <a:endParaRPr lang="nl-NL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0" t="6795" r="21703" b="17197"/>
          <a:stretch>
            <a:fillRect/>
          </a:stretch>
        </p:blipFill>
        <p:spPr bwMode="auto">
          <a:xfrm>
            <a:off x="4601377" y="1653687"/>
            <a:ext cx="3472611" cy="3696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294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224962" y="1164758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C - Description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608105" y="1876538"/>
            <a:ext cx="8078695" cy="3058319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err="1"/>
              <a:t>Creating</a:t>
            </a:r>
            <a:r>
              <a:rPr lang="es-ES" b="1" dirty="0"/>
              <a:t> </a:t>
            </a:r>
            <a:r>
              <a:rPr lang="es-ES" b="1" dirty="0" err="1"/>
              <a:t>the</a:t>
            </a:r>
            <a:r>
              <a:rPr lang="es-ES" b="1" dirty="0"/>
              <a:t> </a:t>
            </a:r>
            <a:r>
              <a:rPr lang="es-ES" b="1" dirty="0" err="1"/>
              <a:t>solution</a:t>
            </a:r>
            <a:r>
              <a:rPr lang="es-ES" b="1" dirty="0"/>
              <a:t>: </a:t>
            </a:r>
            <a:endParaRPr lang="es-ES" b="1" dirty="0" smtClean="0"/>
          </a:p>
          <a:p>
            <a:pPr marL="0" indent="0">
              <a:buNone/>
            </a:pPr>
            <a:endParaRPr lang="es-ES" dirty="0"/>
          </a:p>
          <a:p>
            <a:r>
              <a:rPr lang="en-US" dirty="0"/>
              <a:t>U</a:t>
            </a:r>
            <a:r>
              <a:rPr lang="en-US" dirty="0" smtClean="0"/>
              <a:t>se </a:t>
            </a:r>
            <a:r>
              <a:rPr lang="en-US" dirty="0"/>
              <a:t>appropriate techniques and equipment; use a range of appropriate techniques and equipment competently; ensure a safe working environment for themselves and </a:t>
            </a:r>
            <a:r>
              <a:rPr lang="en-US" dirty="0" smtClean="0"/>
              <a:t>others</a:t>
            </a:r>
          </a:p>
          <a:p>
            <a:endParaRPr lang="en-US" dirty="0"/>
          </a:p>
          <a:p>
            <a:r>
              <a:rPr lang="en-US" dirty="0" smtClean="0"/>
              <a:t>Follow </a:t>
            </a:r>
            <a:r>
              <a:rPr lang="en-US" dirty="0"/>
              <a:t>the plan; Follow the plan to produce the product/solution: evaluate the plan and justify any changes of the plan where necessary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Create </a:t>
            </a:r>
            <a:r>
              <a:rPr lang="en-US" dirty="0"/>
              <a:t>the product/solution; create a product/solution of suitable quality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1416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916533" y="912565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C - Task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608104" y="1450174"/>
            <a:ext cx="8078695" cy="2671883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dirty="0" smtClean="0"/>
              <a:t>GOAL: </a:t>
            </a:r>
          </a:p>
          <a:p>
            <a:pPr marL="288000" lvl="1" indent="0">
              <a:buNone/>
            </a:pPr>
            <a:r>
              <a:rPr lang="es-ES_tradnl" dirty="0" smtClean="0"/>
              <a:t>TO DESIGN AND BUILD A LEGO ROBOT THAT COMPLETES FLL MISSIONS</a:t>
            </a:r>
            <a:endParaRPr lang="es-ES" dirty="0" smtClean="0"/>
          </a:p>
          <a:p>
            <a:r>
              <a:rPr lang="es-ES_tradnl" dirty="0" err="1" smtClean="0"/>
              <a:t>Group</a:t>
            </a:r>
            <a:r>
              <a:rPr lang="es-ES_tradnl" dirty="0" smtClean="0"/>
              <a:t> </a:t>
            </a:r>
            <a:r>
              <a:rPr lang="es-ES_tradnl" dirty="0" err="1" smtClean="0"/>
              <a:t>tasks</a:t>
            </a:r>
            <a:r>
              <a:rPr lang="es-ES_tradnl" dirty="0" smtClean="0"/>
              <a:t>: 3-5 </a:t>
            </a:r>
            <a:r>
              <a:rPr lang="es-ES_tradnl" dirty="0" err="1" smtClean="0"/>
              <a:t>members</a:t>
            </a:r>
            <a:endParaRPr lang="es-ES" dirty="0" smtClean="0"/>
          </a:p>
          <a:p>
            <a:r>
              <a:rPr lang="es-ES" dirty="0" err="1" smtClean="0"/>
              <a:t>Two</a:t>
            </a:r>
            <a:r>
              <a:rPr lang="es-ES" dirty="0" smtClean="0"/>
              <a:t> </a:t>
            </a:r>
            <a:r>
              <a:rPr lang="es-ES" dirty="0" err="1" smtClean="0"/>
              <a:t>parts</a:t>
            </a:r>
            <a:r>
              <a:rPr lang="es-ES" dirty="0" smtClean="0"/>
              <a:t> </a:t>
            </a:r>
            <a:r>
              <a:rPr lang="es-ES" dirty="0" err="1" smtClean="0"/>
              <a:t>related</a:t>
            </a:r>
            <a:r>
              <a:rPr lang="es-ES" dirty="0" smtClean="0"/>
              <a:t>: DESIGN AND BUILDING</a:t>
            </a:r>
          </a:p>
          <a:p>
            <a:pPr marL="0" indent="0">
              <a:buNone/>
            </a:pPr>
            <a:endParaRPr lang="es-ES_tradnl" dirty="0" smtClean="0"/>
          </a:p>
          <a:p>
            <a:endParaRPr lang="nl-NL" dirty="0" smtClean="0"/>
          </a:p>
          <a:p>
            <a:endParaRPr lang="nl-NL" dirty="0"/>
          </a:p>
        </p:txBody>
      </p:sp>
      <p:sp>
        <p:nvSpPr>
          <p:cNvPr id="7" name="Tijdelijke aanduiding voor inhoud 5"/>
          <p:cNvSpPr txBox="1">
            <a:spLocks/>
          </p:cNvSpPr>
          <p:nvPr/>
        </p:nvSpPr>
        <p:spPr>
          <a:xfrm>
            <a:off x="916533" y="3323772"/>
            <a:ext cx="3407658" cy="2869292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_tradnl" dirty="0"/>
              <a:t>1st STAGE:</a:t>
            </a:r>
          </a:p>
          <a:p>
            <a:pPr marL="0" indent="0">
              <a:buNone/>
            </a:pPr>
            <a:r>
              <a:rPr lang="es-ES_tradnl" dirty="0"/>
              <a:t>To </a:t>
            </a:r>
            <a:r>
              <a:rPr lang="es-ES_tradnl" dirty="0" err="1" smtClean="0"/>
              <a:t>design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, </a:t>
            </a:r>
            <a:r>
              <a:rPr lang="es-ES_tradnl" dirty="0" err="1" smtClean="0"/>
              <a:t>they</a:t>
            </a:r>
            <a:r>
              <a:rPr lang="es-ES_tradnl" dirty="0" smtClean="0"/>
              <a:t> </a:t>
            </a:r>
            <a:r>
              <a:rPr lang="es-ES_tradnl" dirty="0" err="1" smtClean="0"/>
              <a:t>have</a:t>
            </a:r>
            <a:r>
              <a:rPr lang="es-ES_tradnl" dirty="0" smtClean="0"/>
              <a:t> to use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freeware</a:t>
            </a:r>
            <a:r>
              <a:rPr lang="es-ES_tradnl" dirty="0" smtClean="0"/>
              <a:t> “Lego Digital </a:t>
            </a:r>
            <a:r>
              <a:rPr lang="es-ES_tradnl" dirty="0" err="1" smtClean="0"/>
              <a:t>Designer</a:t>
            </a:r>
            <a:r>
              <a:rPr lang="es-ES_tradnl" dirty="0" smtClean="0"/>
              <a:t>”</a:t>
            </a:r>
            <a:endParaRPr lang="es-ES" dirty="0"/>
          </a:p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r>
              <a:rPr lang="es-ES_tradnl" dirty="0" err="1" smtClean="0"/>
              <a:t>You</a:t>
            </a:r>
            <a:r>
              <a:rPr lang="es-ES_tradnl" dirty="0" smtClean="0"/>
              <a:t> can </a:t>
            </a:r>
            <a:r>
              <a:rPr lang="es-ES_tradnl" dirty="0" err="1" smtClean="0"/>
              <a:t>download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 at:</a:t>
            </a:r>
          </a:p>
          <a:p>
            <a:pPr marL="0" indent="0">
              <a:buNone/>
            </a:pPr>
            <a:r>
              <a:rPr lang="es-ES" dirty="0">
                <a:hlinkClick r:id="rId2"/>
              </a:rPr>
              <a:t>http://</a:t>
            </a:r>
            <a:r>
              <a:rPr lang="es-ES" dirty="0" smtClean="0">
                <a:hlinkClick r:id="rId2"/>
              </a:rPr>
              <a:t>ldd.lego.com/en-gb</a:t>
            </a:r>
            <a:r>
              <a:rPr lang="es-ES" dirty="0" smtClean="0"/>
              <a:t>  </a:t>
            </a:r>
            <a:endParaRPr lang="es-ES" dirty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6" name="5 Imagen" descr="http://libgames.com/img/big/2014/08/legodigitald_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4191" y="3323772"/>
            <a:ext cx="4362608" cy="295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5879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Using the Design </a:t>
            </a:r>
            <a:r>
              <a:rPr lang="en-US" dirty="0" smtClean="0"/>
              <a:t>Cycle </a:t>
            </a:r>
            <a:r>
              <a:rPr lang="en-US" dirty="0"/>
              <a:t>to teach </a:t>
            </a:r>
            <a:r>
              <a:rPr lang="en-US" dirty="0" smtClean="0"/>
              <a:t>robotics </a:t>
            </a:r>
            <a:r>
              <a:rPr lang="en-US" dirty="0"/>
              <a:t>through cooperative learning</a:t>
            </a:r>
            <a:endParaRPr lang="en-US" noProof="0" dirty="0"/>
          </a:p>
        </p:txBody>
      </p:sp>
      <p:sp>
        <p:nvSpPr>
          <p:cNvPr id="5" name="Sub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nl-NL" dirty="0" smtClean="0"/>
              <a:t>Pedro Pozo Morillas</a:t>
            </a:r>
          </a:p>
          <a:p>
            <a:pPr algn="r"/>
            <a:r>
              <a:rPr lang="nl-NL" dirty="0" smtClean="0"/>
              <a:t>Colegio de San Francisco de Paula </a:t>
            </a:r>
          </a:p>
          <a:p>
            <a:pPr algn="r"/>
            <a:r>
              <a:rPr lang="nl-NL" dirty="0" smtClean="0"/>
              <a:t>Sevilla, España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916533" y="912565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C - Task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4628561" y="1653374"/>
            <a:ext cx="4515439" cy="3586283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_tradnl" dirty="0" smtClean="0"/>
              <a:t>2nd STAGE:</a:t>
            </a:r>
          </a:p>
          <a:p>
            <a:r>
              <a:rPr lang="es-ES_tradnl" dirty="0" smtClean="0"/>
              <a:t>To </a:t>
            </a:r>
            <a:r>
              <a:rPr lang="es-ES_tradnl" dirty="0" err="1" smtClean="0"/>
              <a:t>build</a:t>
            </a:r>
            <a:r>
              <a:rPr lang="es-ES_tradnl" dirty="0" smtClean="0"/>
              <a:t> </a:t>
            </a:r>
            <a:r>
              <a:rPr lang="es-ES_tradnl" dirty="0" err="1" smtClean="0"/>
              <a:t>the</a:t>
            </a:r>
            <a:r>
              <a:rPr lang="es-ES_tradnl" dirty="0" smtClean="0"/>
              <a:t> robot, </a:t>
            </a:r>
            <a:r>
              <a:rPr lang="es-ES_tradnl" dirty="0" err="1" smtClean="0"/>
              <a:t>using</a:t>
            </a:r>
            <a:r>
              <a:rPr lang="es-ES_tradnl" dirty="0" smtClean="0"/>
              <a:t> Lego </a:t>
            </a:r>
            <a:r>
              <a:rPr lang="es-ES_tradnl" dirty="0" err="1" smtClean="0"/>
              <a:t>pieces</a:t>
            </a:r>
            <a:endParaRPr lang="es-ES_tradnl" dirty="0" smtClean="0"/>
          </a:p>
          <a:p>
            <a:endParaRPr lang="es-ES_tradnl" dirty="0"/>
          </a:p>
          <a:p>
            <a:r>
              <a:rPr lang="es-ES_tradnl" dirty="0" err="1" smtClean="0"/>
              <a:t>We</a:t>
            </a:r>
            <a:r>
              <a:rPr lang="es-ES_tradnl" dirty="0" smtClean="0"/>
              <a:t> </a:t>
            </a:r>
            <a:r>
              <a:rPr lang="es-ES_tradnl" dirty="0" err="1" smtClean="0"/>
              <a:t>start</a:t>
            </a:r>
            <a:r>
              <a:rPr lang="es-ES_tradnl" dirty="0" smtClean="0"/>
              <a:t> </a:t>
            </a:r>
            <a:r>
              <a:rPr lang="es-ES_tradnl" dirty="0" err="1" smtClean="0"/>
              <a:t>with</a:t>
            </a:r>
            <a:r>
              <a:rPr lang="es-ES_tradnl" dirty="0" smtClean="0"/>
              <a:t>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little</a:t>
            </a:r>
            <a:r>
              <a:rPr lang="es-ES_tradnl" dirty="0" smtClean="0"/>
              <a:t> </a:t>
            </a:r>
            <a:r>
              <a:rPr lang="es-ES_tradnl" dirty="0" err="1" smtClean="0"/>
              <a:t>basic</a:t>
            </a:r>
            <a:r>
              <a:rPr lang="es-ES_tradnl" dirty="0" smtClean="0"/>
              <a:t> Wall-E </a:t>
            </a:r>
            <a:r>
              <a:rPr lang="es-ES_tradnl" dirty="0" err="1" smtClean="0"/>
              <a:t>that</a:t>
            </a:r>
            <a:r>
              <a:rPr lang="es-ES_tradnl" dirty="0" smtClean="0"/>
              <a:t> </a:t>
            </a:r>
            <a:r>
              <a:rPr lang="es-ES_tradnl" dirty="0" err="1" smtClean="0"/>
              <a:t>we</a:t>
            </a:r>
            <a:r>
              <a:rPr lang="es-ES_tradnl" dirty="0" smtClean="0"/>
              <a:t> </a:t>
            </a:r>
            <a:r>
              <a:rPr lang="es-ES_tradnl" dirty="0" err="1" smtClean="0"/>
              <a:t>have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r>
              <a:rPr lang="es-ES_tradnl" dirty="0" smtClean="0"/>
              <a:t>, </a:t>
            </a:r>
            <a:r>
              <a:rPr lang="es-ES_tradnl" dirty="0" err="1" smtClean="0"/>
              <a:t>following</a:t>
            </a:r>
            <a:r>
              <a:rPr lang="es-ES_tradnl" dirty="0" smtClean="0"/>
              <a:t> </a:t>
            </a:r>
            <a:r>
              <a:rPr lang="es-ES_tradnl" dirty="0" err="1" smtClean="0"/>
              <a:t>an</a:t>
            </a:r>
            <a:r>
              <a:rPr lang="es-ES_tradnl" dirty="0" smtClean="0"/>
              <a:t> </a:t>
            </a:r>
            <a:r>
              <a:rPr lang="es-ES_tradnl" dirty="0" err="1" smtClean="0"/>
              <a:t>instruction</a:t>
            </a:r>
            <a:r>
              <a:rPr lang="es-ES_tradnl" dirty="0" smtClean="0"/>
              <a:t> manual…</a:t>
            </a:r>
          </a:p>
          <a:p>
            <a:endParaRPr lang="es-ES_tradnl" dirty="0"/>
          </a:p>
          <a:p>
            <a:r>
              <a:rPr lang="es-ES_tradnl" dirty="0" err="1" smtClean="0"/>
              <a:t>But</a:t>
            </a:r>
            <a:r>
              <a:rPr lang="es-ES_tradnl" dirty="0" smtClean="0"/>
              <a:t> as </a:t>
            </a:r>
            <a:r>
              <a:rPr lang="es-ES_tradnl" dirty="0" err="1" smtClean="0"/>
              <a:t>soon</a:t>
            </a:r>
            <a:r>
              <a:rPr lang="es-ES_tradnl" dirty="0" smtClean="0"/>
              <a:t> as </a:t>
            </a:r>
            <a:r>
              <a:rPr lang="es-ES_tradnl" dirty="0" err="1" smtClean="0"/>
              <a:t>they</a:t>
            </a:r>
            <a:r>
              <a:rPr lang="es-ES_tradnl" dirty="0" smtClean="0"/>
              <a:t> </a:t>
            </a:r>
            <a:r>
              <a:rPr lang="es-ES_tradnl" dirty="0" err="1" smtClean="0"/>
              <a:t>feel</a:t>
            </a:r>
            <a:r>
              <a:rPr lang="es-ES_tradnl" dirty="0" smtClean="0"/>
              <a:t> </a:t>
            </a:r>
            <a:r>
              <a:rPr lang="es-ES_tradnl" dirty="0" err="1" smtClean="0"/>
              <a:t>confident</a:t>
            </a:r>
            <a:r>
              <a:rPr lang="es-ES_tradnl" dirty="0" smtClean="0"/>
              <a:t> </a:t>
            </a:r>
            <a:r>
              <a:rPr lang="es-ES_tradnl" dirty="0" err="1" smtClean="0"/>
              <a:t>enough</a:t>
            </a:r>
            <a:r>
              <a:rPr lang="es-ES_tradnl" dirty="0" smtClean="0"/>
              <a:t>, </a:t>
            </a:r>
            <a:r>
              <a:rPr lang="es-ES_tradnl" dirty="0" err="1" smtClean="0"/>
              <a:t>they</a:t>
            </a:r>
            <a:r>
              <a:rPr lang="es-ES_tradnl" dirty="0" smtClean="0"/>
              <a:t> </a:t>
            </a:r>
            <a:r>
              <a:rPr lang="es-ES_tradnl" dirty="0" err="1" smtClean="0"/>
              <a:t>start</a:t>
            </a:r>
            <a:r>
              <a:rPr lang="es-ES_tradnl" dirty="0" smtClean="0"/>
              <a:t> to </a:t>
            </a:r>
            <a:r>
              <a:rPr lang="es-ES_tradnl" dirty="0" err="1" smtClean="0"/>
              <a:t>design</a:t>
            </a:r>
            <a:r>
              <a:rPr lang="es-ES_tradnl" dirty="0" smtClean="0"/>
              <a:t> and </a:t>
            </a:r>
            <a:r>
              <a:rPr lang="es-ES_tradnl" dirty="0" err="1" smtClean="0"/>
              <a:t>create</a:t>
            </a:r>
            <a:r>
              <a:rPr lang="es-ES_tradnl" dirty="0" smtClean="0"/>
              <a:t> </a:t>
            </a:r>
            <a:r>
              <a:rPr lang="es-ES_tradnl" dirty="0" err="1" smtClean="0"/>
              <a:t>their</a:t>
            </a:r>
            <a:r>
              <a:rPr lang="es-ES_tradnl" dirty="0" smtClean="0"/>
              <a:t> </a:t>
            </a:r>
            <a:r>
              <a:rPr lang="es-ES_tradnl" dirty="0" err="1" smtClean="0"/>
              <a:t>own</a:t>
            </a:r>
            <a:r>
              <a:rPr lang="es-ES_tradnl" dirty="0" smtClean="0"/>
              <a:t> </a:t>
            </a:r>
            <a:r>
              <a:rPr lang="es-ES_tradnl" dirty="0" err="1" smtClean="0"/>
              <a:t>designs</a:t>
            </a:r>
            <a:endParaRPr lang="nl-NL" dirty="0"/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93" y="1770744"/>
            <a:ext cx="3621068" cy="397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224962" y="1164758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D - Description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608105" y="1876538"/>
            <a:ext cx="8078695" cy="3058319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b="1" dirty="0"/>
              <a:t>D </a:t>
            </a:r>
            <a:r>
              <a:rPr lang="es-ES" b="1" dirty="0" err="1"/>
              <a:t>Evaluating</a:t>
            </a:r>
            <a:r>
              <a:rPr lang="es-ES" b="1" dirty="0"/>
              <a:t> </a:t>
            </a:r>
            <a:endParaRPr lang="es-ES" b="1" dirty="0" smtClean="0"/>
          </a:p>
          <a:p>
            <a:pPr marL="0" indent="0">
              <a:buNone/>
            </a:pPr>
            <a:endParaRPr lang="es-ES" dirty="0"/>
          </a:p>
          <a:p>
            <a:r>
              <a:rPr lang="en-US" dirty="0" smtClean="0"/>
              <a:t>Evaluate </a:t>
            </a:r>
            <a:r>
              <a:rPr lang="en-US" dirty="0"/>
              <a:t>the product/solution; carry out tests to evaluate the product/solution against the design specification; evaluate the success of the product/solution in an objective manner based on testing, their own views and the views of the intended user; evaluate the impact of the product/solution on the individuals and on society and the environment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· Evaluate the use of the design cycle; evaluate their performance at each stage of the design cycle; suggest ways in which their performance could be improved.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427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916533" y="912565"/>
            <a:ext cx="7461838" cy="504385"/>
          </a:xfrm>
        </p:spPr>
        <p:txBody>
          <a:bodyPr/>
          <a:lstStyle/>
          <a:p>
            <a:r>
              <a:rPr lang="en-US" noProof="0" dirty="0" smtClean="0"/>
              <a:t>CRITERION  D - Task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290286" y="1450174"/>
            <a:ext cx="5413827" cy="5052226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dirty="0" err="1" smtClean="0"/>
              <a:t>Self-assesment</a:t>
            </a:r>
            <a:endParaRPr lang="es-ES_tradnl" dirty="0" smtClean="0"/>
          </a:p>
          <a:p>
            <a:endParaRPr lang="es-ES_tradnl" dirty="0" smtClean="0"/>
          </a:p>
          <a:p>
            <a:r>
              <a:rPr lang="es-ES_tradnl" dirty="0" smtClean="0"/>
              <a:t>Individual </a:t>
            </a:r>
            <a:r>
              <a:rPr lang="es-ES_tradnl" dirty="0" err="1" smtClean="0"/>
              <a:t>task</a:t>
            </a:r>
            <a:r>
              <a:rPr lang="es-ES_tradnl" dirty="0" smtClean="0"/>
              <a:t> at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very</a:t>
            </a:r>
            <a:r>
              <a:rPr lang="es-ES_tradnl" dirty="0" smtClean="0"/>
              <a:t> </a:t>
            </a:r>
            <a:r>
              <a:rPr lang="es-ES_tradnl" dirty="0" err="1" smtClean="0"/>
              <a:t>end</a:t>
            </a:r>
            <a:r>
              <a:rPr lang="es-ES_tradnl" dirty="0" smtClean="0"/>
              <a:t> of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project</a:t>
            </a:r>
            <a:endParaRPr lang="es-ES_tradnl" dirty="0" smtClean="0"/>
          </a:p>
          <a:p>
            <a:endParaRPr lang="es-ES_tradnl" dirty="0"/>
          </a:p>
          <a:p>
            <a:r>
              <a:rPr lang="es-ES_tradnl" dirty="0" err="1" smtClean="0"/>
              <a:t>It</a:t>
            </a:r>
            <a:r>
              <a:rPr lang="es-ES_tradnl" dirty="0" smtClean="0"/>
              <a:t> </a:t>
            </a:r>
            <a:r>
              <a:rPr lang="es-ES_tradnl" dirty="0" err="1" smtClean="0"/>
              <a:t>includes</a:t>
            </a:r>
            <a:r>
              <a:rPr lang="es-ES_tradnl" dirty="0" smtClean="0"/>
              <a:t> </a:t>
            </a:r>
            <a:r>
              <a:rPr lang="es-ES_tradnl" dirty="0" err="1" smtClean="0"/>
              <a:t>questions</a:t>
            </a:r>
            <a:r>
              <a:rPr lang="es-ES_tradnl" dirty="0" smtClean="0"/>
              <a:t> </a:t>
            </a:r>
            <a:r>
              <a:rPr lang="es-ES_tradnl" dirty="0" err="1" smtClean="0"/>
              <a:t>like</a:t>
            </a:r>
            <a:r>
              <a:rPr lang="es-ES_tradnl" dirty="0" smtClean="0"/>
              <a:t>:</a:t>
            </a:r>
          </a:p>
          <a:p>
            <a:pPr lvl="1"/>
            <a:r>
              <a:rPr lang="en-US" sz="1600" dirty="0"/>
              <a:t>When learning to use a new software program, explain why is it important to explore </a:t>
            </a:r>
            <a:r>
              <a:rPr lang="en-US" sz="1600" dirty="0" smtClean="0"/>
              <a:t>and experiment </a:t>
            </a:r>
            <a:r>
              <a:rPr lang="en-US" sz="1600" dirty="0"/>
              <a:t>with it for yourself (Learning to learn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/>
              <a:t>Flow diagrams can be used to plan a sequences of human activities, at school and in 	industry. Explain how </a:t>
            </a:r>
            <a:r>
              <a:rPr lang="en-US" sz="1600" b="1" dirty="0"/>
              <a:t>feedback</a:t>
            </a:r>
            <a:r>
              <a:rPr lang="en-US" sz="1600" dirty="0"/>
              <a:t> can be used to ensure the quality of outcome  when 	products are being designed and manufactured</a:t>
            </a:r>
            <a:r>
              <a:rPr lang="en-US" sz="1600" dirty="0" smtClean="0"/>
              <a:t>.</a:t>
            </a:r>
          </a:p>
          <a:p>
            <a:pPr lvl="1"/>
            <a:r>
              <a:rPr lang="en-US" sz="1600" dirty="0"/>
              <a:t>Explain how well you tested and developed your final solutions (using an </a:t>
            </a:r>
            <a:r>
              <a:rPr lang="en-US" sz="1600" dirty="0" err="1"/>
              <a:t>interative</a:t>
            </a:r>
            <a:r>
              <a:rPr lang="en-US" sz="1600" dirty="0"/>
              <a:t> fault-	finding process). Include specific examples of how and why you changed the </a:t>
            </a:r>
            <a:r>
              <a:rPr lang="en-US" sz="1600" b="1" dirty="0"/>
              <a:t>systems 	</a:t>
            </a:r>
            <a:r>
              <a:rPr lang="en-US" sz="1600" b="1" dirty="0" err="1"/>
              <a:t>buidling</a:t>
            </a:r>
            <a:r>
              <a:rPr lang="en-US" sz="1600" b="1" dirty="0"/>
              <a:t> blocks</a:t>
            </a:r>
            <a:r>
              <a:rPr lang="en-US" sz="1600" dirty="0"/>
              <a:t> you used as your work developed.</a:t>
            </a:r>
            <a:endParaRPr lang="es-ES_tradnl" sz="1600" dirty="0" smtClean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35" t="22420" r="36527" b="13690"/>
          <a:stretch/>
        </p:blipFill>
        <p:spPr bwMode="auto">
          <a:xfrm>
            <a:off x="5704113" y="1416950"/>
            <a:ext cx="3439887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13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239062" y="250371"/>
            <a:ext cx="6447738" cy="1168400"/>
          </a:xfrm>
        </p:spPr>
        <p:txBody>
          <a:bodyPr/>
          <a:lstStyle/>
          <a:p>
            <a:pPr algn="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SESSION</a:t>
            </a:r>
            <a:r>
              <a:rPr lang="en-US" dirty="0" smtClean="0"/>
              <a:t> OBJECTIVES</a:t>
            </a:r>
            <a:endParaRPr lang="en-US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>
          <a:xfrm>
            <a:off x="2239062" y="4898572"/>
            <a:ext cx="6447738" cy="1500187"/>
          </a:xfrm>
        </p:spPr>
        <p:txBody>
          <a:bodyPr/>
          <a:lstStyle/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r>
              <a:rPr lang="en-US" dirty="0" smtClean="0"/>
              <a:t>Using </a:t>
            </a:r>
            <a:r>
              <a:rPr lang="en-US" dirty="0"/>
              <a:t>the Design Cycle to teach robotics </a:t>
            </a:r>
            <a:endParaRPr lang="en-US" dirty="0" smtClean="0"/>
          </a:p>
          <a:p>
            <a:pPr algn="r"/>
            <a:r>
              <a:rPr lang="en-US" dirty="0" smtClean="0"/>
              <a:t>through </a:t>
            </a:r>
            <a:r>
              <a:rPr lang="en-US" dirty="0"/>
              <a:t>cooperative learning</a:t>
            </a:r>
            <a:endParaRPr lang="nl-NL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6" t="16040" r="16352" b="12554"/>
          <a:stretch/>
        </p:blipFill>
        <p:spPr bwMode="auto">
          <a:xfrm>
            <a:off x="2611111" y="1843314"/>
            <a:ext cx="6075689" cy="39043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2611110" y="2902858"/>
            <a:ext cx="5940701" cy="1016000"/>
          </a:xfrm>
          <a:prstGeom prst="ellipse">
            <a:avLst/>
          </a:prstGeom>
          <a:noFill/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783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224962" y="912565"/>
            <a:ext cx="7461838" cy="504385"/>
          </a:xfrm>
        </p:spPr>
        <p:txBody>
          <a:bodyPr/>
          <a:lstStyle/>
          <a:p>
            <a:r>
              <a:rPr lang="en-US" noProof="0" dirty="0" smtClean="0"/>
              <a:t>T&amp;L USED STRATEGIES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497070" y="1475007"/>
            <a:ext cx="8078695" cy="3827576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b="1" dirty="0" smtClean="0"/>
              <a:t>1 – LEARNING TO LEARN</a:t>
            </a:r>
          </a:p>
          <a:p>
            <a:pPr marL="0" indent="0">
              <a:buNone/>
            </a:pPr>
            <a:endParaRPr lang="es-ES" dirty="0"/>
          </a:p>
          <a:p>
            <a:r>
              <a:rPr lang="en-US" dirty="0" smtClean="0"/>
              <a:t>After a brief explanation by the teachers, they have to learn how to program by themselves, using video-tutorials, asking their class partners..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To make their researches, they have to improve their Investigation skills: case of Dr. Enrique Pérez de la </a:t>
            </a:r>
            <a:r>
              <a:rPr lang="en-US" dirty="0" err="1" smtClean="0"/>
              <a:t>Sota</a:t>
            </a:r>
            <a:endParaRPr lang="nl-NL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4" t="12682" r="6757" b="4457"/>
          <a:stretch>
            <a:fillRect/>
          </a:stretch>
        </p:blipFill>
        <p:spPr bwMode="auto">
          <a:xfrm>
            <a:off x="5019744" y="4046194"/>
            <a:ext cx="3667056" cy="28118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243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224962" y="1164758"/>
            <a:ext cx="7461838" cy="504385"/>
          </a:xfrm>
        </p:spPr>
        <p:txBody>
          <a:bodyPr/>
          <a:lstStyle/>
          <a:p>
            <a:r>
              <a:rPr lang="en-US" noProof="0" dirty="0" smtClean="0"/>
              <a:t>T&amp;L USED STRATEGIES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497070" y="1669143"/>
            <a:ext cx="8078695" cy="2670628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b="1" dirty="0" smtClean="0"/>
              <a:t>1 – STUDENTS AS TEACHERS</a:t>
            </a:r>
          </a:p>
          <a:p>
            <a:pPr marL="0" indent="0">
              <a:buNone/>
            </a:pPr>
            <a:endParaRPr lang="es-ES" dirty="0"/>
          </a:p>
          <a:p>
            <a:r>
              <a:rPr lang="en-US" dirty="0" smtClean="0"/>
              <a:t>Improvement  of students´ motivation  through </a:t>
            </a:r>
            <a:r>
              <a:rPr lang="en-US" dirty="0"/>
              <a:t>collaborative learning strategies </a:t>
            </a:r>
            <a:r>
              <a:rPr lang="en-US" dirty="0" smtClean="0"/>
              <a:t>(for younger students) and fixation of contents (for older ones)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Establishment of vertical </a:t>
            </a:r>
            <a:r>
              <a:rPr lang="en-US" dirty="0"/>
              <a:t>collaborations between students of different educational levels</a:t>
            </a:r>
            <a:r>
              <a:rPr lang="en-US" dirty="0" smtClean="0"/>
              <a:t>.</a:t>
            </a:r>
          </a:p>
        </p:txBody>
      </p:sp>
      <p:sp>
        <p:nvSpPr>
          <p:cNvPr id="6" name="Tijdelijke aanduiding voor inhoud 5"/>
          <p:cNvSpPr txBox="1">
            <a:spLocks/>
          </p:cNvSpPr>
          <p:nvPr/>
        </p:nvSpPr>
        <p:spPr>
          <a:xfrm>
            <a:off x="649470" y="4339771"/>
            <a:ext cx="3886947" cy="1625600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And </a:t>
            </a:r>
            <a:r>
              <a:rPr lang="en-US" dirty="0"/>
              <a:t>they DO </a:t>
            </a:r>
            <a:r>
              <a:rPr lang="en-US" dirty="0" smtClean="0"/>
              <a:t>pay attention </a:t>
            </a:r>
            <a:r>
              <a:rPr lang="en-US" dirty="0"/>
              <a:t>to their </a:t>
            </a:r>
            <a:r>
              <a:rPr lang="en-US" dirty="0" smtClean="0"/>
              <a:t>colleagues…if </a:t>
            </a:r>
            <a:r>
              <a:rPr lang="en-US" dirty="0"/>
              <a:t>you know who to choose…life is much easier!!!</a:t>
            </a:r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</p:txBody>
      </p:sp>
      <p:pic>
        <p:nvPicPr>
          <p:cNvPr id="7" name="6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" t="5521" r="3870" b="4883"/>
          <a:stretch>
            <a:fillRect/>
          </a:stretch>
        </p:blipFill>
        <p:spPr bwMode="auto">
          <a:xfrm>
            <a:off x="4536417" y="3904343"/>
            <a:ext cx="3879148" cy="26996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478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224962" y="1164758"/>
            <a:ext cx="7461838" cy="504385"/>
          </a:xfrm>
        </p:spPr>
        <p:txBody>
          <a:bodyPr/>
          <a:lstStyle/>
          <a:p>
            <a:r>
              <a:rPr lang="en-US" noProof="0" dirty="0" smtClean="0"/>
              <a:t>T&amp;L USED STRATEGIES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497070" y="1669143"/>
            <a:ext cx="8078695" cy="2670628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b="1" dirty="0"/>
              <a:t>3</a:t>
            </a:r>
            <a:r>
              <a:rPr lang="es-ES" b="1" dirty="0" smtClean="0"/>
              <a:t> – TEAM-BUILDING</a:t>
            </a:r>
          </a:p>
          <a:p>
            <a:pPr marL="0" indent="0">
              <a:buNone/>
            </a:pPr>
            <a:endParaRPr lang="es-ES" dirty="0" smtClean="0"/>
          </a:p>
          <a:p>
            <a:r>
              <a:rPr lang="en-US" dirty="0" smtClean="0"/>
              <a:t>Democratic decision of distribution of tasks</a:t>
            </a:r>
          </a:p>
          <a:p>
            <a:r>
              <a:rPr lang="en-US" dirty="0" smtClean="0"/>
              <a:t>To learn from each other</a:t>
            </a:r>
          </a:p>
          <a:p>
            <a:r>
              <a:rPr lang="en-US" dirty="0" smtClean="0"/>
              <a:t>To recognize own strong and weak points</a:t>
            </a:r>
          </a:p>
          <a:p>
            <a:r>
              <a:rPr lang="en-US" dirty="0" smtClean="0"/>
              <a:t>Group </a:t>
            </a:r>
            <a:r>
              <a:rPr lang="en-US" dirty="0" err="1" smtClean="0"/>
              <a:t>decissions</a:t>
            </a:r>
            <a:endParaRPr lang="en-US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9" t="35516" r="14551" b="11507"/>
          <a:stretch/>
        </p:blipFill>
        <p:spPr bwMode="auto">
          <a:xfrm>
            <a:off x="1224962" y="3676157"/>
            <a:ext cx="7135267" cy="2869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04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239062" y="250371"/>
            <a:ext cx="6447738" cy="1168400"/>
          </a:xfrm>
        </p:spPr>
        <p:txBody>
          <a:bodyPr/>
          <a:lstStyle/>
          <a:p>
            <a:pPr algn="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SESSION</a:t>
            </a:r>
            <a:r>
              <a:rPr lang="en-US" dirty="0" smtClean="0"/>
              <a:t> OBJECTIVES</a:t>
            </a:r>
            <a:endParaRPr lang="en-US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>
          <a:xfrm>
            <a:off x="2239062" y="4898572"/>
            <a:ext cx="6447738" cy="1500187"/>
          </a:xfrm>
        </p:spPr>
        <p:txBody>
          <a:bodyPr/>
          <a:lstStyle/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r>
              <a:rPr lang="en-US" dirty="0" smtClean="0"/>
              <a:t>Using </a:t>
            </a:r>
            <a:r>
              <a:rPr lang="en-US" dirty="0"/>
              <a:t>the Design Cycle to teach robotics </a:t>
            </a:r>
            <a:endParaRPr lang="en-US" dirty="0" smtClean="0"/>
          </a:p>
          <a:p>
            <a:pPr algn="r"/>
            <a:r>
              <a:rPr lang="en-US" dirty="0" smtClean="0"/>
              <a:t>through </a:t>
            </a:r>
            <a:r>
              <a:rPr lang="en-US" dirty="0"/>
              <a:t>cooperative learning</a:t>
            </a:r>
            <a:endParaRPr lang="nl-NL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6" t="16040" r="16352" b="12554"/>
          <a:stretch/>
        </p:blipFill>
        <p:spPr bwMode="auto">
          <a:xfrm>
            <a:off x="2611111" y="1843314"/>
            <a:ext cx="6075689" cy="39043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2678604" y="3556001"/>
            <a:ext cx="5940701" cy="1016000"/>
          </a:xfrm>
          <a:prstGeom prst="ellipse">
            <a:avLst/>
          </a:prstGeom>
          <a:noFill/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561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224962" y="1164758"/>
            <a:ext cx="7461838" cy="504385"/>
          </a:xfrm>
        </p:spPr>
        <p:txBody>
          <a:bodyPr/>
          <a:lstStyle/>
          <a:p>
            <a:r>
              <a:rPr lang="en-US" noProof="0" dirty="0" smtClean="0"/>
              <a:t>FIRST LEGO LEAGUE</a:t>
            </a:r>
            <a:endParaRPr lang="en-US" noProof="0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497070" y="1669143"/>
            <a:ext cx="4742587" cy="2670628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External worldwide educational robotics competition.</a:t>
            </a:r>
          </a:p>
          <a:p>
            <a:endParaRPr lang="en-US" dirty="0"/>
          </a:p>
          <a:p>
            <a:r>
              <a:rPr lang="en-US" dirty="0"/>
              <a:t>More info at: </a:t>
            </a:r>
            <a:r>
              <a:rPr lang="en-US" dirty="0">
                <a:hlinkClick r:id="rId2"/>
              </a:rPr>
              <a:t>http://www.firstlegoleague.org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It is divided into four parts:</a:t>
            </a:r>
          </a:p>
          <a:p>
            <a:pPr lvl="1"/>
            <a:r>
              <a:rPr lang="en-US" dirty="0" smtClean="0"/>
              <a:t>Scientific project</a:t>
            </a:r>
          </a:p>
          <a:p>
            <a:pPr lvl="1"/>
            <a:r>
              <a:rPr lang="en-US" dirty="0" smtClean="0"/>
              <a:t>Technical project or Robot Design</a:t>
            </a:r>
          </a:p>
          <a:p>
            <a:pPr lvl="1"/>
            <a:r>
              <a:rPr lang="en-US" dirty="0" smtClean="0"/>
              <a:t>Robot competition </a:t>
            </a:r>
          </a:p>
          <a:p>
            <a:pPr marL="288000" lvl="1" indent="0">
              <a:buNone/>
            </a:pPr>
            <a:r>
              <a:rPr lang="en-US" sz="1600" dirty="0" smtClean="0"/>
              <a:t>(2:30 minutes against other Schools)</a:t>
            </a:r>
          </a:p>
          <a:p>
            <a:pPr lvl="1"/>
            <a:r>
              <a:rPr lang="en-US" dirty="0" smtClean="0"/>
              <a:t>FLL Values</a:t>
            </a:r>
          </a:p>
        </p:txBody>
      </p:sp>
      <p:sp>
        <p:nvSpPr>
          <p:cNvPr id="6" name="Tijdelijke aanduiding voor inhoud 5"/>
          <p:cNvSpPr txBox="1">
            <a:spLocks/>
          </p:cNvSpPr>
          <p:nvPr/>
        </p:nvSpPr>
        <p:spPr>
          <a:xfrm>
            <a:off x="1404213" y="5529943"/>
            <a:ext cx="8037330" cy="1625600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The good thing is that those stages fit perfectly with MYP Design Criteria!!!!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So it is a classroom project that can be easily taken out!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  <p:pic>
        <p:nvPicPr>
          <p:cNvPr id="8" name="7 Image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2" b="14027"/>
          <a:stretch>
            <a:fillRect/>
          </a:stretch>
        </p:blipFill>
        <p:spPr bwMode="auto">
          <a:xfrm>
            <a:off x="6182995" y="1669143"/>
            <a:ext cx="2503805" cy="105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8 Imagen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647" y="3140189"/>
            <a:ext cx="3874634" cy="20508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857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LEGO LEAGUE</a:t>
            </a:r>
            <a:endParaRPr lang="en-US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001485" y="1571172"/>
            <a:ext cx="7286171" cy="638628"/>
          </a:xfrm>
        </p:spPr>
        <p:txBody>
          <a:bodyPr/>
          <a:lstStyle/>
          <a:p>
            <a:r>
              <a:rPr lang="nl-NL" dirty="0" smtClean="0"/>
              <a:t>And, I know it´s hard to believe but...THEY EVEN HAVE RUBRICS OUTSIDE OUR SCHOOL WALLS!!!</a:t>
            </a:r>
            <a:endParaRPr lang="nl-NL" dirty="0"/>
          </a:p>
        </p:txBody>
      </p:sp>
      <p:pic>
        <p:nvPicPr>
          <p:cNvPr id="5" name="4 Imagen"/>
          <p:cNvPicPr/>
          <p:nvPr/>
        </p:nvPicPr>
        <p:blipFill>
          <a:blip r:embed="rId2" cstate="print"/>
          <a:srcRect l="26455" t="1412" r="29277" b="4237"/>
          <a:stretch>
            <a:fillRect/>
          </a:stretch>
        </p:blipFill>
        <p:spPr bwMode="auto">
          <a:xfrm>
            <a:off x="1085850" y="2209800"/>
            <a:ext cx="2324100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/>
          <p:cNvPicPr/>
          <p:nvPr/>
        </p:nvPicPr>
        <p:blipFill>
          <a:blip r:embed="rId3" cstate="print"/>
          <a:srcRect l="27514" t="1412" r="26984" b="1695"/>
          <a:stretch>
            <a:fillRect/>
          </a:stretch>
        </p:blipFill>
        <p:spPr bwMode="auto">
          <a:xfrm>
            <a:off x="3805010" y="2535691"/>
            <a:ext cx="24574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/>
          <p:cNvPicPr/>
          <p:nvPr/>
        </p:nvPicPr>
        <p:blipFill>
          <a:blip r:embed="rId4" cstate="print"/>
          <a:srcRect l="26631" t="1412" r="27866" b="1977"/>
          <a:stretch>
            <a:fillRect/>
          </a:stretch>
        </p:blipFill>
        <p:spPr bwMode="auto">
          <a:xfrm>
            <a:off x="6407602" y="3072718"/>
            <a:ext cx="2257425" cy="299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PRESENTER</a:t>
            </a:r>
            <a:endParaRPr lang="en-US" noProof="0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647700" y="1857376"/>
            <a:ext cx="5581650" cy="685800"/>
          </a:xfrm>
        </p:spPr>
        <p:txBody>
          <a:bodyPr/>
          <a:lstStyle/>
          <a:p>
            <a:pPr algn="just"/>
            <a:r>
              <a:rPr lang="es-ES_tradnl" dirty="0" err="1" smtClean="0"/>
              <a:t>My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is</a:t>
            </a:r>
            <a:r>
              <a:rPr lang="es-ES_tradnl" dirty="0" smtClean="0"/>
              <a:t> Pedro Pozo Morillas</a:t>
            </a:r>
            <a:endParaRPr lang="nl-NL" dirty="0"/>
          </a:p>
        </p:txBody>
      </p:sp>
      <p:sp>
        <p:nvSpPr>
          <p:cNvPr id="3" name="2 CuadroTexto"/>
          <p:cNvSpPr txBox="1"/>
          <p:nvPr/>
        </p:nvSpPr>
        <p:spPr>
          <a:xfrm>
            <a:off x="2352675" y="2157710"/>
            <a:ext cx="5667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/>
              <a:t>(</a:t>
            </a:r>
            <a:r>
              <a:rPr lang="es-ES_tradnl" dirty="0" err="1"/>
              <a:t>you</a:t>
            </a:r>
            <a:r>
              <a:rPr lang="es-ES_tradnl" dirty="0"/>
              <a:t> </a:t>
            </a:r>
            <a:r>
              <a:rPr lang="es-ES_tradnl" dirty="0" err="1"/>
              <a:t>know</a:t>
            </a:r>
            <a:r>
              <a:rPr lang="es-ES_tradnl" dirty="0" smtClean="0"/>
              <a:t>, </a:t>
            </a:r>
            <a:r>
              <a:rPr lang="es-ES_tradnl" dirty="0" err="1" smtClean="0"/>
              <a:t>we</a:t>
            </a:r>
            <a:r>
              <a:rPr lang="es-ES_tradnl" dirty="0" smtClean="0"/>
              <a:t> </a:t>
            </a:r>
            <a:r>
              <a:rPr lang="es-ES_tradnl" dirty="0" err="1"/>
              <a:t>Spaniards</a:t>
            </a:r>
            <a:r>
              <a:rPr lang="es-ES_tradnl" dirty="0"/>
              <a:t> </a:t>
            </a:r>
            <a:r>
              <a:rPr lang="es-ES_tradnl" dirty="0" err="1"/>
              <a:t>have</a:t>
            </a:r>
            <a:r>
              <a:rPr lang="es-ES_tradnl" dirty="0"/>
              <a:t> </a:t>
            </a:r>
            <a:r>
              <a:rPr lang="es-ES_tradnl" dirty="0" err="1"/>
              <a:t>two</a:t>
            </a:r>
            <a:r>
              <a:rPr lang="es-ES_tradnl" dirty="0"/>
              <a:t> </a:t>
            </a:r>
            <a:r>
              <a:rPr lang="es-ES_tradnl" dirty="0" err="1"/>
              <a:t>surnames</a:t>
            </a:r>
            <a:r>
              <a:rPr lang="es-ES_tradnl" dirty="0"/>
              <a:t>…)</a:t>
            </a:r>
            <a:endParaRPr lang="es-ES_tradnl" i="1" dirty="0"/>
          </a:p>
          <a:p>
            <a:endParaRPr lang="es-ES" dirty="0"/>
          </a:p>
        </p:txBody>
      </p:sp>
      <p:sp>
        <p:nvSpPr>
          <p:cNvPr id="6" name="Tijdelijke aanduiding voor inhoud 4"/>
          <p:cNvSpPr txBox="1">
            <a:spLocks/>
          </p:cNvSpPr>
          <p:nvPr/>
        </p:nvSpPr>
        <p:spPr>
          <a:xfrm>
            <a:off x="647700" y="2570678"/>
            <a:ext cx="8039100" cy="75512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_tradnl" dirty="0" smtClean="0"/>
              <a:t>I </a:t>
            </a:r>
            <a:r>
              <a:rPr lang="es-ES_tradnl" dirty="0" err="1" smtClean="0"/>
              <a:t>work</a:t>
            </a:r>
            <a:r>
              <a:rPr lang="es-ES_tradnl" dirty="0" smtClean="0"/>
              <a:t> at Colegio de San Francisco de Paula in Sevilla, </a:t>
            </a:r>
            <a:r>
              <a:rPr lang="es-ES_tradnl" dirty="0" err="1" smtClean="0"/>
              <a:t>Spain</a:t>
            </a:r>
            <a:endParaRPr lang="es-ES_tradnl" dirty="0" smtClean="0"/>
          </a:p>
          <a:p>
            <a:pPr marL="0" indent="0" algn="just">
              <a:buNone/>
            </a:pPr>
            <a:r>
              <a:rPr lang="es-ES_tradnl" dirty="0"/>
              <a:t>	</a:t>
            </a:r>
            <a:r>
              <a:rPr lang="es-ES_tradnl" dirty="0" smtClean="0">
                <a:hlinkClick r:id="rId2"/>
              </a:rPr>
              <a:t>www.sfpaula.com</a:t>
            </a:r>
            <a:r>
              <a:rPr lang="es-ES_tradnl" dirty="0" smtClean="0"/>
              <a:t> </a:t>
            </a:r>
          </a:p>
        </p:txBody>
      </p:sp>
      <p:pic>
        <p:nvPicPr>
          <p:cNvPr id="1026" name="Picture 2" descr="http://www.imprimalia3d.com/sites/default/files/1835-Pati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2948239"/>
            <a:ext cx="3457576" cy="210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jdelijke aanduiding voor inhoud 4"/>
          <p:cNvSpPr txBox="1">
            <a:spLocks/>
          </p:cNvSpPr>
          <p:nvPr/>
        </p:nvSpPr>
        <p:spPr>
          <a:xfrm>
            <a:off x="895351" y="5186363"/>
            <a:ext cx="7229475" cy="466724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2500" lnSpcReduction="10000"/>
          </a:bodyPr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_tradnl" dirty="0" err="1" smtClean="0"/>
              <a:t>My</a:t>
            </a:r>
            <a:r>
              <a:rPr lang="es-ES_tradnl" dirty="0" smtClean="0"/>
              <a:t> </a:t>
            </a:r>
            <a:r>
              <a:rPr lang="es-ES_tradnl" dirty="0" err="1" smtClean="0"/>
              <a:t>current</a:t>
            </a:r>
            <a:r>
              <a:rPr lang="es-ES_tradnl" dirty="0" smtClean="0"/>
              <a:t> position </a:t>
            </a:r>
            <a:r>
              <a:rPr lang="es-ES_tradnl" dirty="0" err="1" smtClean="0"/>
              <a:t>is</a:t>
            </a:r>
            <a:r>
              <a:rPr lang="es-ES_tradnl" dirty="0" smtClean="0"/>
              <a:t> Head of </a:t>
            </a:r>
            <a:r>
              <a:rPr lang="es-ES_tradnl" dirty="0" err="1" smtClean="0"/>
              <a:t>Dpt</a:t>
            </a:r>
            <a:r>
              <a:rPr lang="es-ES_tradnl" dirty="0" smtClean="0"/>
              <a:t> of Visual </a:t>
            </a:r>
            <a:r>
              <a:rPr lang="es-ES_tradnl" dirty="0" err="1" smtClean="0"/>
              <a:t>Arts</a:t>
            </a:r>
            <a:r>
              <a:rPr lang="es-ES_tradnl" dirty="0"/>
              <a:t> </a:t>
            </a:r>
            <a:r>
              <a:rPr lang="es-ES_tradnl" dirty="0" smtClean="0"/>
              <a:t>&amp; </a:t>
            </a:r>
            <a:r>
              <a:rPr lang="es-ES_tradnl" dirty="0" err="1" smtClean="0"/>
              <a:t>Design</a:t>
            </a:r>
            <a:r>
              <a:rPr lang="es-ES_tradnl" dirty="0" smtClean="0"/>
              <a:t> </a:t>
            </a:r>
            <a:r>
              <a:rPr lang="es-ES_tradnl" dirty="0" err="1" smtClean="0"/>
              <a:t>Technology</a:t>
            </a:r>
            <a:r>
              <a:rPr lang="es-ES_tradnl" dirty="0" smtClean="0"/>
              <a:t>, and PYP </a:t>
            </a:r>
            <a:r>
              <a:rPr lang="es-ES_tradnl" dirty="0" err="1" smtClean="0"/>
              <a:t>Coordinator</a:t>
            </a:r>
            <a:endParaRPr lang="es-ES_tradnl" dirty="0" smtClean="0"/>
          </a:p>
        </p:txBody>
      </p:sp>
      <p:sp>
        <p:nvSpPr>
          <p:cNvPr id="9" name="Tijdelijke aanduiding voor inhoud 4"/>
          <p:cNvSpPr txBox="1">
            <a:spLocks/>
          </p:cNvSpPr>
          <p:nvPr/>
        </p:nvSpPr>
        <p:spPr>
          <a:xfrm>
            <a:off x="1457325" y="5805487"/>
            <a:ext cx="7229475" cy="46672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_tradnl" dirty="0" smtClean="0"/>
              <a:t>I am </a:t>
            </a:r>
            <a:r>
              <a:rPr lang="es-ES_tradnl" dirty="0" err="1" smtClean="0"/>
              <a:t>also</a:t>
            </a:r>
            <a:r>
              <a:rPr lang="es-ES_tradnl" dirty="0" smtClean="0"/>
              <a:t> MYP </a:t>
            </a:r>
            <a:r>
              <a:rPr lang="es-ES_tradnl" dirty="0" err="1" smtClean="0"/>
              <a:t>School</a:t>
            </a:r>
            <a:r>
              <a:rPr lang="es-ES_tradnl" dirty="0" smtClean="0"/>
              <a:t> </a:t>
            </a:r>
            <a:r>
              <a:rPr lang="es-ES_tradnl" dirty="0" err="1" smtClean="0"/>
              <a:t>Visitor</a:t>
            </a:r>
            <a:endParaRPr lang="es-ES_tradnl" dirty="0" smtClean="0"/>
          </a:p>
        </p:txBody>
      </p:sp>
      <p:sp>
        <p:nvSpPr>
          <p:cNvPr id="10" name="Tijdelijke aanduiding voor inhoud 4"/>
          <p:cNvSpPr txBox="1">
            <a:spLocks/>
          </p:cNvSpPr>
          <p:nvPr/>
        </p:nvSpPr>
        <p:spPr>
          <a:xfrm>
            <a:off x="1990725" y="6267448"/>
            <a:ext cx="7229475" cy="46672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_tradnl" dirty="0" err="1" smtClean="0"/>
              <a:t>University</a:t>
            </a:r>
            <a:r>
              <a:rPr lang="es-ES_tradnl" dirty="0" smtClean="0"/>
              <a:t> </a:t>
            </a:r>
            <a:r>
              <a:rPr lang="es-ES_tradnl" dirty="0" err="1" smtClean="0"/>
              <a:t>background</a:t>
            </a:r>
            <a:r>
              <a:rPr lang="es-ES_tradnl" dirty="0" smtClean="0"/>
              <a:t>: </a:t>
            </a:r>
            <a:r>
              <a:rPr lang="es-ES_tradnl" dirty="0" err="1" smtClean="0"/>
              <a:t>Architecture</a:t>
            </a:r>
            <a:endParaRPr lang="es-ES_tradnl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239062" y="250371"/>
            <a:ext cx="6447738" cy="1168400"/>
          </a:xfrm>
        </p:spPr>
        <p:txBody>
          <a:bodyPr/>
          <a:lstStyle/>
          <a:p>
            <a:pPr algn="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SESSION</a:t>
            </a:r>
            <a:r>
              <a:rPr lang="en-US" dirty="0" smtClean="0"/>
              <a:t> OBJECTIVES</a:t>
            </a:r>
            <a:endParaRPr lang="en-US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>
          <a:xfrm>
            <a:off x="2239062" y="4898572"/>
            <a:ext cx="6447738" cy="1500187"/>
          </a:xfrm>
        </p:spPr>
        <p:txBody>
          <a:bodyPr/>
          <a:lstStyle/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r>
              <a:rPr lang="en-US" dirty="0" smtClean="0"/>
              <a:t>Using </a:t>
            </a:r>
            <a:r>
              <a:rPr lang="en-US" dirty="0"/>
              <a:t>the Design Cycle to teach robotics </a:t>
            </a:r>
            <a:endParaRPr lang="en-US" dirty="0" smtClean="0"/>
          </a:p>
          <a:p>
            <a:pPr algn="r"/>
            <a:r>
              <a:rPr lang="en-US" dirty="0" smtClean="0"/>
              <a:t>through </a:t>
            </a:r>
            <a:r>
              <a:rPr lang="en-US" dirty="0"/>
              <a:t>cooperative learning</a:t>
            </a:r>
            <a:endParaRPr lang="nl-NL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6" t="16040" r="16352" b="12554"/>
          <a:stretch/>
        </p:blipFill>
        <p:spPr bwMode="auto">
          <a:xfrm>
            <a:off x="2611111" y="1843314"/>
            <a:ext cx="6075689" cy="39043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2611111" y="2844801"/>
            <a:ext cx="5940701" cy="1799770"/>
          </a:xfrm>
          <a:prstGeom prst="ellipse">
            <a:avLst/>
          </a:prstGeom>
          <a:noFill/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578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VIDEO</a:t>
            </a:r>
            <a:endParaRPr lang="es-ES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667657" y="2133599"/>
            <a:ext cx="8476344" cy="2976683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_tradnl" sz="3200" dirty="0" smtClean="0"/>
              <a:t>OK!</a:t>
            </a:r>
            <a:endParaRPr lang="es-ES_tradnl" sz="3200" dirty="0"/>
          </a:p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endParaRPr lang="es-ES_tradnl" dirty="0"/>
          </a:p>
          <a:p>
            <a:pPr marL="0" indent="0">
              <a:buNone/>
            </a:pPr>
            <a:r>
              <a:rPr lang="es-ES_tradnl" dirty="0" err="1" smtClean="0"/>
              <a:t>Now</a:t>
            </a:r>
            <a:r>
              <a:rPr lang="es-ES_tradnl" dirty="0" smtClean="0"/>
              <a:t>, </a:t>
            </a:r>
            <a:r>
              <a:rPr lang="es-ES_tradnl" dirty="0" err="1" smtClean="0"/>
              <a:t>let´s</a:t>
            </a:r>
            <a:r>
              <a:rPr lang="es-ES_tradnl" dirty="0" smtClean="0"/>
              <a:t> </a:t>
            </a:r>
            <a:r>
              <a:rPr lang="es-ES_tradnl" dirty="0" err="1" smtClean="0"/>
              <a:t>watch</a:t>
            </a:r>
            <a:r>
              <a:rPr lang="es-ES_tradnl" dirty="0" smtClean="0"/>
              <a:t> </a:t>
            </a:r>
            <a:r>
              <a:rPr lang="es-ES_tradnl" dirty="0" err="1" smtClean="0"/>
              <a:t>it!</a:t>
            </a:r>
            <a:endParaRPr lang="es-ES_tradnl" dirty="0" smtClean="0"/>
          </a:p>
          <a:p>
            <a:pPr marL="0" indent="0">
              <a:buNone/>
            </a:pPr>
            <a:endParaRPr lang="es-ES_tradnl" dirty="0" smtClean="0"/>
          </a:p>
          <a:p>
            <a:pPr marL="0" indent="0">
              <a:buNone/>
            </a:pPr>
            <a:r>
              <a:rPr lang="es-ES_tradnl" dirty="0" err="1" smtClean="0"/>
              <a:t>You</a:t>
            </a:r>
            <a:r>
              <a:rPr lang="es-ES_tradnl" dirty="0" smtClean="0"/>
              <a:t> can </a:t>
            </a:r>
            <a:r>
              <a:rPr lang="es-ES_tradnl" dirty="0" err="1" smtClean="0"/>
              <a:t>find</a:t>
            </a:r>
            <a:r>
              <a:rPr lang="es-ES_tradnl" dirty="0" smtClean="0"/>
              <a:t> </a:t>
            </a:r>
            <a:r>
              <a:rPr lang="es-ES_tradnl" dirty="0" err="1" smtClean="0"/>
              <a:t>it</a:t>
            </a:r>
            <a:r>
              <a:rPr lang="es-ES_tradnl" dirty="0" smtClean="0"/>
              <a:t> at: </a:t>
            </a:r>
          </a:p>
          <a:p>
            <a:pPr marL="288000" lvl="1" indent="0">
              <a:buNone/>
            </a:pPr>
            <a:r>
              <a:rPr lang="es-ES" b="1" u="sng" dirty="0">
                <a:hlinkClick r:id="rId2"/>
              </a:rPr>
              <a:t>http://youtu.be/VinoKwTlKgM</a:t>
            </a:r>
            <a:endParaRPr lang="es-ES" dirty="0"/>
          </a:p>
          <a:p>
            <a:pPr marL="0" indent="0">
              <a:buNone/>
            </a:pPr>
            <a:r>
              <a:rPr lang="es-ES" b="1" dirty="0"/>
              <a:t> </a:t>
            </a:r>
            <a:r>
              <a:rPr lang="es-ES" b="1" u="sng" dirty="0">
                <a:hlinkClick r:id="rId3"/>
              </a:rPr>
              <a:t>http://www.youtube.com/watch?v=VinoKwTlKgM&amp;feature=youtu.be</a:t>
            </a:r>
            <a:r>
              <a:rPr lang="es-ES" b="1" dirty="0"/>
              <a:t> </a:t>
            </a:r>
            <a:endParaRPr lang="es-ES_tradnl" sz="3200" dirty="0" smtClean="0"/>
          </a:p>
        </p:txBody>
      </p:sp>
    </p:spTree>
    <p:extLst>
      <p:ext uri="{BB962C8B-B14F-4D97-AF65-F5344CB8AC3E}">
        <p14:creationId xmlns:p14="http://schemas.microsoft.com/office/powerpoint/2010/main" val="380515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239062" y="250371"/>
            <a:ext cx="6447738" cy="1168400"/>
          </a:xfrm>
        </p:spPr>
        <p:txBody>
          <a:bodyPr/>
          <a:lstStyle/>
          <a:p>
            <a:pPr algn="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SESSION</a:t>
            </a:r>
            <a:r>
              <a:rPr lang="en-US" dirty="0" smtClean="0"/>
              <a:t> OBJECTIVES</a:t>
            </a:r>
            <a:endParaRPr lang="en-US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>
          <a:xfrm>
            <a:off x="2239062" y="4898572"/>
            <a:ext cx="6447738" cy="1500187"/>
          </a:xfrm>
        </p:spPr>
        <p:txBody>
          <a:bodyPr/>
          <a:lstStyle/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r>
              <a:rPr lang="en-US" dirty="0" smtClean="0"/>
              <a:t>Using </a:t>
            </a:r>
            <a:r>
              <a:rPr lang="en-US" dirty="0"/>
              <a:t>the Design Cycle to teach robotics </a:t>
            </a:r>
            <a:endParaRPr lang="en-US" dirty="0" smtClean="0"/>
          </a:p>
          <a:p>
            <a:pPr algn="r"/>
            <a:r>
              <a:rPr lang="en-US" dirty="0" smtClean="0"/>
              <a:t>through </a:t>
            </a:r>
            <a:r>
              <a:rPr lang="en-US" dirty="0"/>
              <a:t>cooperative learning</a:t>
            </a:r>
            <a:endParaRPr lang="nl-NL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6" t="16040" r="16352" b="12554"/>
          <a:stretch/>
        </p:blipFill>
        <p:spPr bwMode="auto">
          <a:xfrm>
            <a:off x="2611111" y="1843314"/>
            <a:ext cx="6075689" cy="39043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2678604" y="4281715"/>
            <a:ext cx="5940701" cy="1016000"/>
          </a:xfrm>
          <a:prstGeom prst="ellipse">
            <a:avLst/>
          </a:prstGeom>
          <a:noFill/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230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USING LEGO NEXT MINDSTORMS</a:t>
            </a:r>
            <a:endParaRPr lang="es-ES" dirty="0"/>
          </a:p>
        </p:txBody>
      </p:sp>
      <p:sp>
        <p:nvSpPr>
          <p:cNvPr id="3" name="Tijdelijke aanduiding voor inhoud 5"/>
          <p:cNvSpPr txBox="1">
            <a:spLocks/>
          </p:cNvSpPr>
          <p:nvPr/>
        </p:nvSpPr>
        <p:spPr>
          <a:xfrm>
            <a:off x="1712686" y="4484913"/>
            <a:ext cx="7126514" cy="1843315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_tradnl" sz="3200" dirty="0"/>
              <a:t>2</a:t>
            </a:r>
            <a:r>
              <a:rPr lang="es-ES_tradnl" sz="3200" dirty="0" smtClean="0"/>
              <a:t>) </a:t>
            </a:r>
            <a:r>
              <a:rPr lang="es-ES_tradnl" sz="3200" dirty="0" err="1" smtClean="0"/>
              <a:t>Now</a:t>
            </a:r>
            <a:r>
              <a:rPr lang="es-ES_tradnl" sz="3200" dirty="0" smtClean="0"/>
              <a:t>, HE </a:t>
            </a:r>
            <a:r>
              <a:rPr lang="es-ES_tradnl" sz="3200" dirty="0" err="1" smtClean="0"/>
              <a:t>is</a:t>
            </a:r>
            <a:r>
              <a:rPr lang="es-ES_tradnl" sz="3200" dirty="0" smtClean="0"/>
              <a:t> </a:t>
            </a:r>
            <a:r>
              <a:rPr lang="es-ES_tradnl" sz="3200" dirty="0" err="1" smtClean="0"/>
              <a:t>going</a:t>
            </a:r>
            <a:r>
              <a:rPr lang="es-ES_tradnl" sz="3200" dirty="0" smtClean="0"/>
              <a:t> to </a:t>
            </a:r>
            <a:r>
              <a:rPr lang="es-ES_tradnl" sz="3200" dirty="0" err="1" smtClean="0"/>
              <a:t>kick</a:t>
            </a:r>
            <a:r>
              <a:rPr lang="es-ES_tradnl" sz="3200" dirty="0" smtClean="0"/>
              <a:t> a </a:t>
            </a:r>
            <a:r>
              <a:rPr lang="es-ES_tradnl" sz="3200" dirty="0" err="1" smtClean="0"/>
              <a:t>ball</a:t>
            </a:r>
            <a:r>
              <a:rPr lang="es-ES_tradnl" sz="3200" dirty="0" smtClean="0"/>
              <a:t> and score a </a:t>
            </a:r>
            <a:r>
              <a:rPr lang="es-ES_tradnl" sz="3200" dirty="0" err="1" smtClean="0"/>
              <a:t>goal</a:t>
            </a:r>
            <a:r>
              <a:rPr lang="es-ES_tradnl" sz="3200" dirty="0" smtClean="0"/>
              <a:t>…I hope!</a:t>
            </a:r>
          </a:p>
          <a:p>
            <a:pPr marL="0" indent="0">
              <a:buNone/>
            </a:pPr>
            <a:endParaRPr lang="es-ES_tradnl" sz="3200" dirty="0"/>
          </a:p>
          <a:p>
            <a:pPr marL="0" indent="0">
              <a:buNone/>
            </a:pPr>
            <a:r>
              <a:rPr lang="es-ES_tradnl" sz="3200" dirty="0" err="1" smtClean="0"/>
              <a:t>Who</a:t>
            </a:r>
            <a:r>
              <a:rPr lang="es-ES_tradnl" sz="3200" dirty="0" smtClean="0"/>
              <a:t> </a:t>
            </a:r>
            <a:r>
              <a:rPr lang="es-ES_tradnl" sz="3200" dirty="0" err="1" smtClean="0"/>
              <a:t>wants</a:t>
            </a:r>
            <a:r>
              <a:rPr lang="es-ES_tradnl" sz="3200" dirty="0" smtClean="0"/>
              <a:t> to try????</a:t>
            </a:r>
          </a:p>
        </p:txBody>
      </p:sp>
      <p:sp>
        <p:nvSpPr>
          <p:cNvPr id="4" name="Tijdelijke aanduiding voor inhoud 5"/>
          <p:cNvSpPr txBox="1">
            <a:spLocks/>
          </p:cNvSpPr>
          <p:nvPr/>
        </p:nvSpPr>
        <p:spPr>
          <a:xfrm>
            <a:off x="820057" y="2285999"/>
            <a:ext cx="8476344" cy="1843315"/>
          </a:xfrm>
          <a:prstGeom prst="rect">
            <a:avLst/>
          </a:prstGeom>
        </p:spPr>
        <p:txBody>
          <a:bodyPr/>
          <a:lstStyle>
            <a:lvl1pPr marL="288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14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288000" algn="l" defTabSz="457200" rtl="0" eaLnBrk="1" latinLnBrk="0" hangingPunct="1">
              <a:lnSpc>
                <a:spcPct val="90000"/>
              </a:lnSpc>
              <a:spcBef>
                <a:spcPts val="400"/>
              </a:spcBef>
              <a:buFont typeface="Lucida Grande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_tradnl" sz="3200" dirty="0" err="1" smtClean="0"/>
              <a:t>Let´s</a:t>
            </a:r>
            <a:r>
              <a:rPr lang="es-ES_tradnl" sz="3200" dirty="0" smtClean="0"/>
              <a:t> </a:t>
            </a:r>
            <a:r>
              <a:rPr lang="es-ES_tradnl" sz="3200" dirty="0" err="1" smtClean="0"/>
              <a:t>program</a:t>
            </a:r>
            <a:r>
              <a:rPr lang="es-ES_tradnl" sz="3200" dirty="0" smtClean="0"/>
              <a:t> </a:t>
            </a:r>
            <a:r>
              <a:rPr lang="es-ES_tradnl" sz="3200" dirty="0" err="1" smtClean="0"/>
              <a:t>something</a:t>
            </a:r>
            <a:r>
              <a:rPr lang="es-ES_tradnl" sz="3200" dirty="0" smtClean="0"/>
              <a:t> </a:t>
            </a:r>
            <a:r>
              <a:rPr lang="es-ES_tradnl" sz="3200" dirty="0" err="1" smtClean="0"/>
              <a:t>really</a:t>
            </a:r>
            <a:r>
              <a:rPr lang="es-ES_tradnl" sz="3200" dirty="0" smtClean="0"/>
              <a:t> </a:t>
            </a:r>
            <a:r>
              <a:rPr lang="es-ES_tradnl" sz="3200" dirty="0" err="1" smtClean="0"/>
              <a:t>easy</a:t>
            </a:r>
            <a:r>
              <a:rPr lang="es-ES_tradnl" sz="3200" dirty="0" smtClean="0"/>
              <a:t>…</a:t>
            </a:r>
          </a:p>
          <a:p>
            <a:pPr marL="0" indent="0">
              <a:buNone/>
            </a:pPr>
            <a:endParaRPr lang="es-ES_tradnl" sz="3200" dirty="0"/>
          </a:p>
          <a:p>
            <a:pPr marL="0" indent="0">
              <a:buNone/>
            </a:pPr>
            <a:r>
              <a:rPr lang="es-ES_tradnl" sz="3200" dirty="0" smtClean="0"/>
              <a:t>1) HE </a:t>
            </a:r>
            <a:r>
              <a:rPr lang="es-ES_tradnl" sz="3200" dirty="0" err="1" smtClean="0"/>
              <a:t>is</a:t>
            </a:r>
            <a:r>
              <a:rPr lang="es-ES_tradnl" sz="3200" dirty="0" smtClean="0"/>
              <a:t> </a:t>
            </a:r>
            <a:r>
              <a:rPr lang="es-ES_tradnl" sz="3200" dirty="0" err="1" smtClean="0"/>
              <a:t>going</a:t>
            </a:r>
            <a:r>
              <a:rPr lang="es-ES_tradnl" sz="3200" dirty="0" smtClean="0"/>
              <a:t> to </a:t>
            </a:r>
            <a:r>
              <a:rPr lang="es-ES_tradnl" sz="3200" dirty="0" err="1" smtClean="0"/>
              <a:t>go</a:t>
            </a:r>
            <a:r>
              <a:rPr lang="es-ES_tradnl" sz="3200" dirty="0" smtClean="0"/>
              <a:t> </a:t>
            </a:r>
            <a:r>
              <a:rPr lang="es-ES_tradnl" sz="3200" dirty="0" err="1" smtClean="0"/>
              <a:t>for</a:t>
            </a:r>
            <a:r>
              <a:rPr lang="es-ES_tradnl" sz="3200" dirty="0" smtClean="0"/>
              <a:t> 60 </a:t>
            </a:r>
            <a:r>
              <a:rPr lang="es-ES_tradnl" sz="3200" dirty="0" err="1" smtClean="0"/>
              <a:t>cms</a:t>
            </a:r>
            <a:r>
              <a:rPr lang="es-ES_tradnl" sz="3200" dirty="0" smtClean="0"/>
              <a:t> and </a:t>
            </a:r>
            <a:r>
              <a:rPr lang="es-ES_tradnl" sz="3200" dirty="0" err="1" smtClean="0"/>
              <a:t>then</a:t>
            </a:r>
            <a:r>
              <a:rPr lang="es-ES_tradnl" sz="3200" dirty="0" smtClean="0"/>
              <a:t> come back to use</a:t>
            </a:r>
          </a:p>
        </p:txBody>
      </p:sp>
    </p:spTree>
    <p:extLst>
      <p:ext uri="{BB962C8B-B14F-4D97-AF65-F5344CB8AC3E}">
        <p14:creationId xmlns:p14="http://schemas.microsoft.com/office/powerpoint/2010/main" val="292052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1.bp.blogspot.com/-diYq4ZWwLIo/UdXR1ask2FI/AAAAAAAAASg/RLgAFrKGtvw/s600/gracia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6" b="12931"/>
          <a:stretch/>
        </p:blipFill>
        <p:spPr bwMode="auto">
          <a:xfrm>
            <a:off x="693723" y="1233714"/>
            <a:ext cx="8302964" cy="4049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0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CONTEXT</a:t>
            </a:r>
            <a:endParaRPr lang="en-US" noProof="0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798286" y="1697718"/>
            <a:ext cx="7888514" cy="426031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s-ES_tradnl" sz="1800" dirty="0" smtClean="0"/>
              <a:t>1) </a:t>
            </a:r>
            <a:r>
              <a:rPr lang="es-ES_tradnl" sz="1800" cap="small" dirty="0" smtClean="0"/>
              <a:t>ROBOTICS </a:t>
            </a:r>
            <a:r>
              <a:rPr lang="es-ES_tradnl" sz="1800" dirty="0" err="1"/>
              <a:t>is</a:t>
            </a:r>
            <a:r>
              <a:rPr lang="es-ES_tradnl" sz="1800" dirty="0"/>
              <a:t> a </a:t>
            </a:r>
            <a:r>
              <a:rPr lang="es-ES_tradnl" sz="1800" dirty="0" err="1"/>
              <a:t>compulsory</a:t>
            </a:r>
            <a:r>
              <a:rPr lang="es-ES_tradnl" sz="1800" dirty="0"/>
              <a:t> </a:t>
            </a:r>
            <a:r>
              <a:rPr lang="es-ES_tradnl" sz="1800" dirty="0" err="1"/>
              <a:t>topic</a:t>
            </a:r>
            <a:r>
              <a:rPr lang="es-ES_tradnl" sz="1800" dirty="0"/>
              <a:t> </a:t>
            </a:r>
            <a:r>
              <a:rPr lang="es-ES_tradnl" sz="1800" dirty="0" err="1"/>
              <a:t>for</a:t>
            </a:r>
            <a:r>
              <a:rPr lang="es-ES_tradnl" sz="1800" dirty="0"/>
              <a:t> </a:t>
            </a:r>
            <a:r>
              <a:rPr lang="es-ES_tradnl" sz="1800" dirty="0" err="1"/>
              <a:t>our</a:t>
            </a:r>
            <a:r>
              <a:rPr lang="es-ES_tradnl" sz="1800" dirty="0"/>
              <a:t> </a:t>
            </a:r>
            <a:r>
              <a:rPr lang="es-ES_tradnl" sz="1800" dirty="0" err="1"/>
              <a:t>year</a:t>
            </a:r>
            <a:r>
              <a:rPr lang="es-ES_tradnl" sz="1800" dirty="0"/>
              <a:t> 10 </a:t>
            </a:r>
            <a:r>
              <a:rPr lang="es-ES_tradnl" sz="1800" dirty="0" err="1"/>
              <a:t>students</a:t>
            </a:r>
            <a:r>
              <a:rPr lang="es-ES_tradnl" sz="1800" dirty="0"/>
              <a:t>, </a:t>
            </a:r>
            <a:r>
              <a:rPr lang="es-ES_tradnl" sz="1800" dirty="0" err="1"/>
              <a:t>according</a:t>
            </a:r>
            <a:r>
              <a:rPr lang="es-ES_tradnl" sz="1800" dirty="0"/>
              <a:t> </a:t>
            </a:r>
            <a:r>
              <a:rPr lang="es-ES_tradnl" sz="1800" dirty="0" smtClean="0"/>
              <a:t>to </a:t>
            </a:r>
            <a:r>
              <a:rPr lang="es-ES_tradnl" sz="1800" dirty="0" err="1"/>
              <a:t>S</a:t>
            </a:r>
            <a:r>
              <a:rPr lang="es-ES_tradnl" sz="1800" dirty="0" err="1" smtClean="0"/>
              <a:t>panish</a:t>
            </a:r>
            <a:r>
              <a:rPr lang="es-ES_tradnl" sz="1800" dirty="0" smtClean="0"/>
              <a:t> </a:t>
            </a:r>
            <a:r>
              <a:rPr lang="es-ES_tradnl" sz="1800" dirty="0" err="1"/>
              <a:t>educational</a:t>
            </a:r>
            <a:r>
              <a:rPr lang="es-ES_tradnl" sz="1800" dirty="0"/>
              <a:t> </a:t>
            </a:r>
            <a:r>
              <a:rPr lang="es-ES_tradnl" sz="1800" dirty="0" err="1"/>
              <a:t>regulations</a:t>
            </a:r>
            <a:r>
              <a:rPr lang="es-ES_tradnl" sz="1800" dirty="0"/>
              <a:t> </a:t>
            </a:r>
            <a:r>
              <a:rPr lang="es-ES_tradnl" sz="1800" dirty="0" smtClean="0"/>
              <a:t>(RD </a:t>
            </a:r>
            <a:r>
              <a:rPr lang="es-ES_tradnl" sz="1800" dirty="0"/>
              <a:t>enseñanzas mínimas de </a:t>
            </a:r>
            <a:r>
              <a:rPr lang="es-ES_tradnl" sz="1800" dirty="0" smtClean="0"/>
              <a:t>Secundaria</a:t>
            </a:r>
            <a:r>
              <a:rPr lang="es-ES_tradnl" sz="1800" dirty="0"/>
              <a:t>), so </a:t>
            </a:r>
            <a:r>
              <a:rPr lang="es-ES_tradnl" sz="1800" dirty="0" err="1"/>
              <a:t>it</a:t>
            </a:r>
            <a:r>
              <a:rPr lang="es-ES_tradnl" sz="1800" dirty="0"/>
              <a:t> </a:t>
            </a:r>
            <a:r>
              <a:rPr lang="es-ES_tradnl" sz="1800" dirty="0" err="1"/>
              <a:t>was</a:t>
            </a:r>
            <a:r>
              <a:rPr lang="es-ES_tradnl" sz="1800" dirty="0"/>
              <a:t> </a:t>
            </a:r>
            <a:r>
              <a:rPr lang="es-ES_tradnl" sz="1800" dirty="0" err="1"/>
              <a:t>embedded</a:t>
            </a:r>
            <a:r>
              <a:rPr lang="es-ES_tradnl" sz="1800" dirty="0"/>
              <a:t> </a:t>
            </a:r>
            <a:r>
              <a:rPr lang="es-ES_tradnl" sz="1800" dirty="0" err="1"/>
              <a:t>on</a:t>
            </a:r>
            <a:r>
              <a:rPr lang="es-ES_tradnl" sz="1800" dirty="0"/>
              <a:t> </a:t>
            </a:r>
            <a:r>
              <a:rPr lang="es-ES_tradnl" sz="1800" dirty="0" err="1"/>
              <a:t>our</a:t>
            </a:r>
            <a:r>
              <a:rPr lang="es-ES_tradnl" sz="1800" dirty="0"/>
              <a:t> </a:t>
            </a:r>
            <a:r>
              <a:rPr lang="es-ES_tradnl" sz="1800" dirty="0" err="1"/>
              <a:t>curriculum</a:t>
            </a:r>
            <a:r>
              <a:rPr lang="es-ES_tradnl" sz="1800" dirty="0" smtClean="0"/>
              <a:t>.</a:t>
            </a:r>
          </a:p>
          <a:p>
            <a:pPr algn="just"/>
            <a:endParaRPr lang="es-ES_tradnl" sz="1800" dirty="0"/>
          </a:p>
          <a:p>
            <a:pPr algn="just"/>
            <a:r>
              <a:rPr lang="es-ES_tradnl" sz="1800" dirty="0" smtClean="0"/>
              <a:t>2) EDUCATIONAL </a:t>
            </a:r>
            <a:r>
              <a:rPr lang="es-ES_tradnl" sz="1800" dirty="0" smtClean="0"/>
              <a:t>LEVELS</a:t>
            </a:r>
            <a:r>
              <a:rPr lang="es-ES_tradnl" sz="1800" dirty="0" smtClean="0"/>
              <a:t>: </a:t>
            </a:r>
            <a:r>
              <a:rPr lang="es-ES_tradnl" sz="1800" dirty="0" err="1" smtClean="0"/>
              <a:t>Year</a:t>
            </a:r>
            <a:r>
              <a:rPr lang="es-ES_tradnl" sz="1800" dirty="0" smtClean="0"/>
              <a:t> 10 and </a:t>
            </a:r>
            <a:r>
              <a:rPr lang="es-ES_tradnl" sz="1800" dirty="0" err="1" smtClean="0"/>
              <a:t>year</a:t>
            </a:r>
            <a:r>
              <a:rPr lang="es-ES_tradnl" sz="1800" dirty="0" smtClean="0"/>
              <a:t> 11 </a:t>
            </a:r>
            <a:r>
              <a:rPr lang="es-ES_tradnl" sz="1800" dirty="0" err="1" smtClean="0"/>
              <a:t>students</a:t>
            </a:r>
            <a:r>
              <a:rPr lang="es-ES_tradnl" sz="1800" dirty="0" smtClean="0"/>
              <a:t>, </a:t>
            </a:r>
            <a:r>
              <a:rPr lang="es-ES_tradnl" sz="1800" dirty="0" err="1" smtClean="0"/>
              <a:t>both</a:t>
            </a:r>
            <a:r>
              <a:rPr lang="es-ES_tradnl" sz="1800" dirty="0" smtClean="0"/>
              <a:t> in English and </a:t>
            </a:r>
            <a:r>
              <a:rPr lang="es-ES_tradnl" sz="1800" dirty="0" err="1" smtClean="0"/>
              <a:t>Spanish</a:t>
            </a:r>
            <a:r>
              <a:rPr lang="es-ES_tradnl" sz="1800" dirty="0" smtClean="0"/>
              <a:t>, </a:t>
            </a:r>
            <a:r>
              <a:rPr lang="es-ES_tradnl" sz="1800" dirty="0" err="1" smtClean="0"/>
              <a:t>taught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between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my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colleague</a:t>
            </a:r>
            <a:r>
              <a:rPr lang="es-ES_tradnl" sz="1800" dirty="0" smtClean="0"/>
              <a:t> James </a:t>
            </a:r>
            <a:r>
              <a:rPr lang="es-ES_tradnl" sz="1800" dirty="0" err="1" smtClean="0"/>
              <a:t>Reilly</a:t>
            </a:r>
            <a:r>
              <a:rPr lang="es-ES_tradnl" sz="1800" dirty="0" smtClean="0"/>
              <a:t> and </a:t>
            </a:r>
            <a:r>
              <a:rPr lang="es-ES_tradnl" sz="1800" dirty="0" smtClean="0"/>
              <a:t>me</a:t>
            </a:r>
          </a:p>
          <a:p>
            <a:pPr marL="0" indent="0" algn="just">
              <a:buNone/>
            </a:pPr>
            <a:endParaRPr lang="es-ES_tradnl" sz="1800" dirty="0" smtClean="0"/>
          </a:p>
          <a:p>
            <a:pPr algn="just"/>
            <a:r>
              <a:rPr lang="es-ES_tradnl" sz="1800" dirty="0" smtClean="0"/>
              <a:t>3) TIMING: </a:t>
            </a:r>
            <a:r>
              <a:rPr lang="es-ES_tradnl" sz="1800" dirty="0" err="1" smtClean="0"/>
              <a:t>Two-terms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project</a:t>
            </a:r>
            <a:r>
              <a:rPr lang="es-ES_tradnl" sz="1800" dirty="0" smtClean="0"/>
              <a:t>…</a:t>
            </a:r>
            <a:r>
              <a:rPr lang="es-ES_tradnl" sz="1800" dirty="0" err="1" smtClean="0"/>
              <a:t>you´will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see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it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is</a:t>
            </a:r>
            <a:r>
              <a:rPr lang="es-ES_tradnl" sz="1800" dirty="0" smtClean="0"/>
              <a:t> quite </a:t>
            </a:r>
            <a:r>
              <a:rPr lang="es-ES_tradnl" sz="1800" dirty="0" err="1" smtClean="0"/>
              <a:t>long</a:t>
            </a:r>
            <a:r>
              <a:rPr lang="es-ES_tradnl" sz="1800" dirty="0" smtClean="0"/>
              <a:t> and, </a:t>
            </a:r>
            <a:r>
              <a:rPr lang="es-ES_tradnl" sz="1800" dirty="0" err="1" smtClean="0"/>
              <a:t>like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all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the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Design&amp;Visual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Arts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teachers</a:t>
            </a:r>
            <a:r>
              <a:rPr lang="es-ES_tradnl" sz="1800" dirty="0" smtClean="0"/>
              <a:t> of </a:t>
            </a:r>
            <a:r>
              <a:rPr lang="es-ES_tradnl" sz="1800" dirty="0" err="1" smtClean="0"/>
              <a:t>the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world</a:t>
            </a:r>
            <a:r>
              <a:rPr lang="es-ES_tradnl" sz="1800" dirty="0" smtClean="0"/>
              <a:t>, I am </a:t>
            </a:r>
            <a:r>
              <a:rPr lang="es-ES_tradnl" sz="1800" dirty="0" err="1" smtClean="0"/>
              <a:t>always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begging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for</a:t>
            </a:r>
            <a:r>
              <a:rPr lang="es-ES_tradnl" sz="1800" dirty="0" smtClean="0"/>
              <a:t> more </a:t>
            </a:r>
            <a:r>
              <a:rPr lang="es-ES_tradnl" sz="1800" dirty="0" err="1" smtClean="0"/>
              <a:t>hours</a:t>
            </a:r>
            <a:endParaRPr lang="es-ES_tradnl" sz="1800" dirty="0" smtClean="0"/>
          </a:p>
          <a:p>
            <a:pPr algn="just"/>
            <a:endParaRPr lang="es-ES_tradnl" sz="1800" dirty="0"/>
          </a:p>
          <a:p>
            <a:pPr algn="just"/>
            <a:r>
              <a:rPr lang="es-ES_tradnl" sz="1800" dirty="0"/>
              <a:t>4</a:t>
            </a:r>
            <a:r>
              <a:rPr lang="es-ES_tradnl" sz="1800" dirty="0" smtClean="0"/>
              <a:t>) </a:t>
            </a:r>
            <a:r>
              <a:rPr lang="es-ES_tradnl" sz="1800" dirty="0" smtClean="0"/>
              <a:t>MAIN METHODOLOGY: DESIGN CYCLE</a:t>
            </a:r>
          </a:p>
          <a:p>
            <a:pPr algn="just"/>
            <a:endParaRPr lang="es-ES_tradnl" sz="1800" dirty="0"/>
          </a:p>
          <a:p>
            <a:pPr algn="just"/>
            <a:r>
              <a:rPr lang="es-ES_tradnl" sz="1800" dirty="0"/>
              <a:t>5</a:t>
            </a:r>
            <a:r>
              <a:rPr lang="es-ES_tradnl" sz="1800" dirty="0" smtClean="0"/>
              <a:t>) </a:t>
            </a:r>
            <a:r>
              <a:rPr lang="es-ES_tradnl" sz="1800" dirty="0" smtClean="0"/>
              <a:t>T&amp;L STRATEGIES:</a:t>
            </a:r>
          </a:p>
          <a:p>
            <a:pPr lvl="2" algn="just"/>
            <a:r>
              <a:rPr lang="es-ES_tradnl" sz="1800" dirty="0" err="1" smtClean="0"/>
              <a:t>Learning</a:t>
            </a:r>
            <a:r>
              <a:rPr lang="es-ES_tradnl" sz="1800" dirty="0" smtClean="0"/>
              <a:t> to </a:t>
            </a:r>
            <a:r>
              <a:rPr lang="es-ES_tradnl" sz="1800" dirty="0" err="1" smtClean="0"/>
              <a:t>Learn</a:t>
            </a:r>
            <a:endParaRPr lang="es-ES_tradnl" sz="1800" dirty="0" smtClean="0"/>
          </a:p>
          <a:p>
            <a:pPr lvl="2" algn="just"/>
            <a:r>
              <a:rPr lang="es-ES_tradnl" sz="1800" dirty="0" err="1" smtClean="0"/>
              <a:t>Cooperative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Learning</a:t>
            </a:r>
            <a:endParaRPr lang="es-ES_tradnl" sz="1800" dirty="0" smtClean="0"/>
          </a:p>
          <a:p>
            <a:pPr lvl="2" algn="just"/>
            <a:r>
              <a:rPr lang="es-ES_tradnl" sz="1800" dirty="0" err="1" smtClean="0"/>
              <a:t>Team-building</a:t>
            </a:r>
            <a:endParaRPr lang="es-ES_tradnl" sz="1800" dirty="0" smtClean="0"/>
          </a:p>
          <a:p>
            <a:pPr marL="288000" lvl="1" indent="0" algn="just">
              <a:buNone/>
            </a:pPr>
            <a:endParaRPr lang="es-ES_tradnl" sz="1800" dirty="0" smtClean="0"/>
          </a:p>
          <a:p>
            <a:pPr marL="288000" lvl="1" algn="just">
              <a:lnSpc>
                <a:spcPct val="100000"/>
              </a:lnSpc>
              <a:buClr>
                <a:schemeClr val="accent1"/>
              </a:buClr>
            </a:pPr>
            <a:r>
              <a:rPr lang="es-ES_tradnl" sz="1800" dirty="0"/>
              <a:t>6</a:t>
            </a:r>
            <a:r>
              <a:rPr lang="es-ES_tradnl" sz="1800" dirty="0" smtClean="0"/>
              <a:t>) </a:t>
            </a:r>
            <a:r>
              <a:rPr lang="es-ES_tradnl" sz="1800" dirty="0"/>
              <a:t>PARTICIPATION ALSO IN A EXTERNAL COMPETITION</a:t>
            </a:r>
          </a:p>
          <a:p>
            <a:pPr marL="288000" lvl="1" indent="0" algn="just">
              <a:buNone/>
            </a:pPr>
            <a:endParaRPr lang="es-ES_tradnl" sz="1800" dirty="0" smtClean="0"/>
          </a:p>
          <a:p>
            <a:pPr lvl="1" algn="just"/>
            <a:endParaRPr lang="es-ES_tradnl" sz="1800" dirty="0" smtClean="0"/>
          </a:p>
          <a:p>
            <a:pPr algn="just"/>
            <a:endParaRPr lang="es-ES_trad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943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MAIN OBJECTIVES</a:t>
            </a:r>
            <a:endParaRPr lang="en-US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r>
              <a:rPr lang="en-US" dirty="0" smtClean="0"/>
              <a:t>Using </a:t>
            </a:r>
            <a:r>
              <a:rPr lang="en-US" dirty="0"/>
              <a:t>the Design Cycle to teach robotics </a:t>
            </a:r>
            <a:endParaRPr lang="en-US" dirty="0" smtClean="0"/>
          </a:p>
          <a:p>
            <a:pPr algn="r"/>
            <a:r>
              <a:rPr lang="en-US" dirty="0" smtClean="0"/>
              <a:t>through </a:t>
            </a:r>
            <a:r>
              <a:rPr lang="en-US" dirty="0"/>
              <a:t>cooperative learning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ESSENTIAL AGREEMENTS</a:t>
            </a:r>
            <a:endParaRPr lang="en-US" noProof="0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24961" y="2025349"/>
            <a:ext cx="7585663" cy="3901845"/>
          </a:xfrm>
        </p:spPr>
        <p:txBody>
          <a:bodyPr>
            <a:normAutofit/>
          </a:bodyPr>
          <a:lstStyle/>
          <a:p>
            <a:pPr algn="just"/>
            <a:r>
              <a:rPr lang="es-ES_tradnl" sz="1800" dirty="0" err="1" smtClean="0"/>
              <a:t>First</a:t>
            </a:r>
            <a:r>
              <a:rPr lang="es-ES_tradnl" sz="1800" dirty="0" smtClean="0"/>
              <a:t> of </a:t>
            </a:r>
            <a:r>
              <a:rPr lang="es-ES_tradnl" sz="1800" dirty="0" err="1" smtClean="0"/>
              <a:t>all</a:t>
            </a:r>
            <a:r>
              <a:rPr lang="es-ES_tradnl" sz="1800" dirty="0" smtClean="0"/>
              <a:t>, </a:t>
            </a:r>
            <a:r>
              <a:rPr lang="es-ES_tradnl" sz="1800" dirty="0" err="1" smtClean="0"/>
              <a:t>thank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you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for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chossing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this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session</a:t>
            </a:r>
            <a:r>
              <a:rPr lang="es-ES_tradnl" sz="1800" dirty="0" smtClean="0"/>
              <a:t>…</a:t>
            </a:r>
            <a:r>
              <a:rPr lang="es-ES_tradnl" sz="1800" dirty="0" err="1" smtClean="0"/>
              <a:t>but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if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it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doesn´t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meet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your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expectations</a:t>
            </a:r>
            <a:r>
              <a:rPr lang="es-ES_tradnl" sz="1800" dirty="0" smtClean="0"/>
              <a:t>, </a:t>
            </a:r>
            <a:r>
              <a:rPr lang="es-ES_tradnl" sz="1800" dirty="0" err="1" smtClean="0"/>
              <a:t>please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feel</a:t>
            </a:r>
            <a:r>
              <a:rPr lang="es-ES_tradnl" sz="1800" dirty="0" smtClean="0"/>
              <a:t> free to </a:t>
            </a:r>
            <a:r>
              <a:rPr lang="es-ES_tradnl" sz="1800" dirty="0" err="1" smtClean="0"/>
              <a:t>leave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the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room</a:t>
            </a:r>
            <a:r>
              <a:rPr lang="es-ES_tradnl" sz="1800" dirty="0" smtClean="0"/>
              <a:t> and try </a:t>
            </a:r>
            <a:r>
              <a:rPr lang="es-ES_tradnl" sz="1800" dirty="0" err="1" smtClean="0"/>
              <a:t>another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one</a:t>
            </a:r>
            <a:r>
              <a:rPr lang="es-ES_tradnl" sz="1800" dirty="0" smtClean="0"/>
              <a:t>…</a:t>
            </a:r>
            <a:r>
              <a:rPr lang="es-ES_tradnl" sz="1800" dirty="0" err="1" smtClean="0"/>
              <a:t>please</a:t>
            </a:r>
            <a:r>
              <a:rPr lang="es-ES_tradnl" sz="1800" dirty="0" smtClean="0"/>
              <a:t>, </a:t>
            </a:r>
            <a:r>
              <a:rPr lang="es-ES_tradnl" sz="1800" dirty="0" err="1" smtClean="0"/>
              <a:t>feel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also</a:t>
            </a:r>
            <a:r>
              <a:rPr lang="es-ES_tradnl" sz="1800" dirty="0" smtClean="0"/>
              <a:t> free to </a:t>
            </a:r>
            <a:r>
              <a:rPr lang="es-ES_tradnl" sz="1800" dirty="0" err="1" smtClean="0"/>
              <a:t>raise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your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hand</a:t>
            </a:r>
            <a:r>
              <a:rPr lang="es-ES_tradnl" sz="1800" dirty="0" smtClean="0"/>
              <a:t> and </a:t>
            </a:r>
            <a:r>
              <a:rPr lang="es-ES_tradnl" sz="1800" dirty="0" err="1" smtClean="0"/>
              <a:t>interrupt</a:t>
            </a:r>
            <a:r>
              <a:rPr lang="es-ES_tradnl" sz="1800" dirty="0" smtClean="0"/>
              <a:t> me </a:t>
            </a:r>
            <a:r>
              <a:rPr lang="es-ES_tradnl" sz="1800" dirty="0" err="1" smtClean="0"/>
              <a:t>during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the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talk</a:t>
            </a:r>
            <a:r>
              <a:rPr lang="es-ES_tradnl" sz="1800" dirty="0" smtClean="0"/>
              <a:t>. And, in </a:t>
            </a:r>
            <a:r>
              <a:rPr lang="es-ES_tradnl" sz="1800" dirty="0" err="1" smtClean="0"/>
              <a:t>advance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sorry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for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my</a:t>
            </a:r>
            <a:r>
              <a:rPr lang="es-ES_tradnl" sz="1800" dirty="0" smtClean="0"/>
              <a:t> English.</a:t>
            </a:r>
            <a:endParaRPr lang="es-ES_tradnl" sz="1800" dirty="0"/>
          </a:p>
          <a:p>
            <a:pPr algn="just"/>
            <a:endParaRPr lang="es-ES_tradnl" sz="1800" dirty="0" smtClean="0"/>
          </a:p>
          <a:p>
            <a:pPr algn="just"/>
            <a:r>
              <a:rPr lang="es-ES_tradnl" sz="1800" dirty="0" err="1" smtClean="0"/>
              <a:t>This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session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is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just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about</a:t>
            </a:r>
            <a:r>
              <a:rPr lang="es-ES_tradnl" sz="1800" dirty="0" smtClean="0"/>
              <a:t> me </a:t>
            </a:r>
            <a:r>
              <a:rPr lang="es-ES_tradnl" sz="1800" dirty="0" err="1" smtClean="0"/>
              <a:t>sharing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this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experience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with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you</a:t>
            </a:r>
            <a:r>
              <a:rPr lang="es-ES_tradnl" sz="1800" dirty="0" smtClean="0"/>
              <a:t>, in case </a:t>
            </a:r>
            <a:r>
              <a:rPr lang="es-ES_tradnl" sz="1800" dirty="0" err="1" smtClean="0"/>
              <a:t>you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find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it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useful</a:t>
            </a:r>
            <a:r>
              <a:rPr lang="es-ES_tradnl" sz="1800" dirty="0" smtClean="0"/>
              <a:t>. </a:t>
            </a:r>
            <a:r>
              <a:rPr lang="es-ES_tradnl" sz="1800" dirty="0" err="1" smtClean="0"/>
              <a:t>But</a:t>
            </a:r>
            <a:r>
              <a:rPr lang="es-ES_tradnl" sz="1800" dirty="0"/>
              <a:t> </a:t>
            </a:r>
            <a:r>
              <a:rPr lang="es-ES_tradnl" sz="1800" dirty="0" err="1" smtClean="0"/>
              <a:t>it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lasts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just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one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hour</a:t>
            </a:r>
            <a:r>
              <a:rPr lang="es-ES_tradnl" sz="1800" dirty="0" smtClean="0"/>
              <a:t>, so </a:t>
            </a:r>
            <a:r>
              <a:rPr lang="es-ES_tradnl" sz="1800" dirty="0" err="1" smtClean="0"/>
              <a:t>if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you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need</a:t>
            </a:r>
            <a:r>
              <a:rPr lang="es-ES_tradnl" sz="1800" dirty="0" smtClean="0"/>
              <a:t> more </a:t>
            </a:r>
            <a:r>
              <a:rPr lang="es-ES_tradnl" sz="1800" dirty="0" err="1" smtClean="0"/>
              <a:t>information</a:t>
            </a:r>
            <a:r>
              <a:rPr lang="es-ES_tradnl" sz="1800" dirty="0" smtClean="0"/>
              <a:t>, </a:t>
            </a:r>
            <a:r>
              <a:rPr lang="es-ES_tradnl" sz="1800" dirty="0" err="1" smtClean="0"/>
              <a:t>just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write</a:t>
            </a:r>
            <a:r>
              <a:rPr lang="es-ES_tradnl" sz="1800" dirty="0" smtClean="0"/>
              <a:t> me at: </a:t>
            </a:r>
            <a:r>
              <a:rPr lang="es-ES_tradnl" sz="1800" dirty="0" smtClean="0">
                <a:hlinkClick r:id="rId2"/>
              </a:rPr>
              <a:t>pedro.pozo@sfpaula.com</a:t>
            </a:r>
            <a:r>
              <a:rPr lang="es-ES_tradnl" sz="1800" dirty="0" smtClean="0"/>
              <a:t> </a:t>
            </a:r>
          </a:p>
          <a:p>
            <a:pPr marL="0" indent="0" algn="just">
              <a:buNone/>
            </a:pPr>
            <a:endParaRPr lang="es-ES_tradnl" sz="1800" dirty="0" smtClean="0"/>
          </a:p>
          <a:p>
            <a:pPr algn="just"/>
            <a:r>
              <a:rPr lang="es-ES_tradnl" sz="1800" dirty="0" smtClean="0"/>
              <a:t>I am </a:t>
            </a:r>
            <a:r>
              <a:rPr lang="es-ES_tradnl" sz="1800" dirty="0" err="1" smtClean="0"/>
              <a:t>going</a:t>
            </a:r>
            <a:r>
              <a:rPr lang="es-ES_tradnl" sz="1800" dirty="0" smtClean="0"/>
              <a:t> to </a:t>
            </a:r>
            <a:r>
              <a:rPr lang="es-ES_tradnl" sz="1800" dirty="0" err="1" smtClean="0"/>
              <a:t>ask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you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now</a:t>
            </a:r>
            <a:r>
              <a:rPr lang="es-ES_tradnl" sz="1800" dirty="0" smtClean="0"/>
              <a:t> to </a:t>
            </a:r>
            <a:r>
              <a:rPr lang="es-ES_tradnl" sz="1800" dirty="0" err="1" smtClean="0"/>
              <a:t>access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my</a:t>
            </a:r>
            <a:r>
              <a:rPr lang="es-ES_tradnl" sz="1800" dirty="0" smtClean="0"/>
              <a:t> wiki, </a:t>
            </a:r>
            <a:r>
              <a:rPr lang="es-ES_tradnl" sz="1800" dirty="0" err="1" smtClean="0"/>
              <a:t>where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you</a:t>
            </a:r>
            <a:r>
              <a:rPr lang="es-ES_tradnl" sz="1800" dirty="0" smtClean="0"/>
              <a:t> can </a:t>
            </a:r>
            <a:r>
              <a:rPr lang="es-ES_tradnl" sz="1800" dirty="0" err="1" smtClean="0"/>
              <a:t>find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all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the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information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given</a:t>
            </a:r>
            <a:r>
              <a:rPr lang="es-ES_tradnl" sz="1800" dirty="0" smtClean="0"/>
              <a:t> </a:t>
            </a:r>
            <a:r>
              <a:rPr lang="es-ES_tradnl" sz="1800" dirty="0" err="1" smtClean="0"/>
              <a:t>here</a:t>
            </a:r>
            <a:r>
              <a:rPr lang="es-ES_tradnl" sz="1800" dirty="0" smtClean="0"/>
              <a:t>:</a:t>
            </a:r>
          </a:p>
          <a:p>
            <a:pPr marL="288000" lvl="1" indent="0">
              <a:buNone/>
            </a:pPr>
            <a:r>
              <a:rPr lang="es-ES_tradnl" dirty="0">
                <a:hlinkClick r:id="rId3"/>
              </a:rPr>
              <a:t>http://tecnosanfran.wikispaces.com</a:t>
            </a:r>
            <a:r>
              <a:rPr lang="es-ES_tradnl" dirty="0" smtClean="0">
                <a:hlinkClick r:id="rId3"/>
              </a:rPr>
              <a:t>/</a:t>
            </a:r>
            <a:r>
              <a:rPr lang="es-ES_trad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1948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SESSION OBJECTIVES</a:t>
            </a:r>
            <a:endParaRPr lang="en-US" noProof="0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Gaining </a:t>
            </a:r>
            <a:r>
              <a:rPr lang="en-US" dirty="0"/>
              <a:t>deep knowledge of the stages of the Design Cycle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s-ES" dirty="0"/>
          </a:p>
          <a:p>
            <a:r>
              <a:rPr lang="en-US" dirty="0" smtClean="0"/>
              <a:t>Know more about </a:t>
            </a:r>
            <a:r>
              <a:rPr lang="en-US" dirty="0"/>
              <a:t>strategies of cooperative learning (students-teaching-students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s-ES" dirty="0"/>
          </a:p>
          <a:p>
            <a:r>
              <a:rPr lang="en-US" dirty="0" smtClean="0"/>
              <a:t>Analysis </a:t>
            </a:r>
            <a:r>
              <a:rPr lang="en-US" dirty="0"/>
              <a:t>of the influence of external competitions in the motivation of our </a:t>
            </a:r>
            <a:r>
              <a:rPr lang="en-US" dirty="0" smtClean="0"/>
              <a:t>students</a:t>
            </a:r>
          </a:p>
          <a:p>
            <a:endParaRPr lang="es-ES" dirty="0"/>
          </a:p>
          <a:p>
            <a:r>
              <a:rPr lang="en-US" dirty="0" smtClean="0"/>
              <a:t>Learn </a:t>
            </a:r>
            <a:r>
              <a:rPr lang="en-US" dirty="0"/>
              <a:t>how to program a robot </a:t>
            </a:r>
            <a:r>
              <a:rPr lang="en-US" dirty="0" smtClean="0"/>
              <a:t>using Lego </a:t>
            </a:r>
            <a:r>
              <a:rPr lang="en-US" dirty="0"/>
              <a:t>NXT software (</a:t>
            </a:r>
            <a:r>
              <a:rPr lang="en-US" i="1" dirty="0"/>
              <a:t>laptops needed for this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s-ES" dirty="0"/>
          </a:p>
          <a:p>
            <a:r>
              <a:rPr lang="de-DE" dirty="0" smtClean="0"/>
              <a:t>Working </a:t>
            </a:r>
            <a:r>
              <a:rPr lang="de-DE" dirty="0"/>
              <a:t>together in </a:t>
            </a:r>
            <a:r>
              <a:rPr lang="de-DE" dirty="0" smtClean="0"/>
              <a:t>groups to </a:t>
            </a:r>
            <a:r>
              <a:rPr lang="en-US" dirty="0" smtClean="0"/>
              <a:t>experience </a:t>
            </a:r>
            <a:r>
              <a:rPr lang="en-US" dirty="0"/>
              <a:t>the idea of "learning through </a:t>
            </a:r>
            <a:r>
              <a:rPr lang="en-US" dirty="0" smtClean="0"/>
              <a:t>fun“ that engage our students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8870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239062" y="250371"/>
            <a:ext cx="6447738" cy="1168400"/>
          </a:xfrm>
        </p:spPr>
        <p:txBody>
          <a:bodyPr/>
          <a:lstStyle/>
          <a:p>
            <a:pPr algn="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SESSION</a:t>
            </a:r>
            <a:r>
              <a:rPr lang="en-US" dirty="0" smtClean="0"/>
              <a:t> OBJECTIVES</a:t>
            </a:r>
            <a:endParaRPr lang="en-US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>
          <a:xfrm>
            <a:off x="2239062" y="4898572"/>
            <a:ext cx="6447738" cy="1500187"/>
          </a:xfrm>
        </p:spPr>
        <p:txBody>
          <a:bodyPr/>
          <a:lstStyle/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endParaRPr lang="en-US" dirty="0" smtClean="0"/>
          </a:p>
          <a:p>
            <a:pPr algn="r"/>
            <a:endParaRPr lang="en-US" dirty="0"/>
          </a:p>
          <a:p>
            <a:pPr algn="r"/>
            <a:r>
              <a:rPr lang="en-US" dirty="0" smtClean="0"/>
              <a:t>Using </a:t>
            </a:r>
            <a:r>
              <a:rPr lang="en-US" dirty="0"/>
              <a:t>the Design Cycle to teach robotics </a:t>
            </a:r>
            <a:endParaRPr lang="en-US" dirty="0" smtClean="0"/>
          </a:p>
          <a:p>
            <a:pPr algn="r"/>
            <a:r>
              <a:rPr lang="en-US" dirty="0" smtClean="0"/>
              <a:t>through </a:t>
            </a:r>
            <a:r>
              <a:rPr lang="en-US" dirty="0"/>
              <a:t>cooperative learning</a:t>
            </a:r>
            <a:endParaRPr lang="nl-NL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6" t="16040" r="16352" b="12554"/>
          <a:stretch/>
        </p:blipFill>
        <p:spPr bwMode="auto">
          <a:xfrm>
            <a:off x="2611111" y="1843314"/>
            <a:ext cx="6075689" cy="39043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Elipse"/>
          <p:cNvSpPr/>
          <p:nvPr/>
        </p:nvSpPr>
        <p:spPr>
          <a:xfrm>
            <a:off x="2746097" y="2322285"/>
            <a:ext cx="5805715" cy="957943"/>
          </a:xfrm>
          <a:prstGeom prst="ellipse">
            <a:avLst/>
          </a:prstGeom>
          <a:noFill/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078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DESIGN CYCLE</a:t>
            </a:r>
            <a:endParaRPr lang="en-US" noProof="0" dirty="0"/>
          </a:p>
        </p:txBody>
      </p:sp>
      <p:pic>
        <p:nvPicPr>
          <p:cNvPr id="10" name="9 Marcador de contenido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371" y="1740486"/>
            <a:ext cx="4322081" cy="458887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BAEM_2014_EN_External">
  <a:themeElements>
    <a:clrScheme name="IBAEM_Color">
      <a:dk1>
        <a:srgbClr val="004B8D"/>
      </a:dk1>
      <a:lt1>
        <a:sysClr val="window" lastClr="FFFFFF"/>
      </a:lt1>
      <a:dk2>
        <a:srgbClr val="000000"/>
      </a:dk2>
      <a:lt2>
        <a:srgbClr val="FFFFFF"/>
      </a:lt2>
      <a:accent1>
        <a:srgbClr val="658D1B"/>
      </a:accent1>
      <a:accent2>
        <a:srgbClr val="FFD200"/>
      </a:accent2>
      <a:accent3>
        <a:srgbClr val="E02B1E"/>
      </a:accent3>
      <a:accent4>
        <a:srgbClr val="00B5CC"/>
      </a:accent4>
      <a:accent5>
        <a:srgbClr val="652D89"/>
      </a:accent5>
      <a:accent6>
        <a:srgbClr val="7E7E7E"/>
      </a:accent6>
      <a:hlink>
        <a:srgbClr val="004B8D"/>
      </a:hlink>
      <a:folHlink>
        <a:srgbClr val="004B8D"/>
      </a:folHlink>
    </a:clrScheme>
    <a:fontScheme name="Kantoor - klassie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IBAEM_2014_EN_External</Template>
  <TotalTime>598</TotalTime>
  <Words>1568</Words>
  <Application>Microsoft Office PowerPoint</Application>
  <PresentationFormat>Presentación en pantalla (4:3)</PresentationFormat>
  <Paragraphs>239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5" baseType="lpstr">
      <vt:lpstr>IBAEM_2014_EN_External</vt:lpstr>
      <vt:lpstr>Presentación de PowerPoint</vt:lpstr>
      <vt:lpstr>Using the Design Cycle to teach robotics through cooperative learning</vt:lpstr>
      <vt:lpstr>PRESENTER</vt:lpstr>
      <vt:lpstr>PROJECT CONTEXT</vt:lpstr>
      <vt:lpstr>  MAIN OBJECTIVES</vt:lpstr>
      <vt:lpstr>ESSENTIAL AGREEMENTS</vt:lpstr>
      <vt:lpstr>SESSION OBJECTIVES</vt:lpstr>
      <vt:lpstr> SESSION OBJECTIVES</vt:lpstr>
      <vt:lpstr>DESIGN CYCLE</vt:lpstr>
      <vt:lpstr>DESIGN CYCLE</vt:lpstr>
      <vt:lpstr>CRITERION  A - Description</vt:lpstr>
      <vt:lpstr>CRITERION  A - Task</vt:lpstr>
      <vt:lpstr>CRITERION  A – Rubric Assessment</vt:lpstr>
      <vt:lpstr>CRITERION  B - Description</vt:lpstr>
      <vt:lpstr>CRITERION  B - Task</vt:lpstr>
      <vt:lpstr>CRITERION  B - Task</vt:lpstr>
      <vt:lpstr>CRITERION  B - Task</vt:lpstr>
      <vt:lpstr>CRITERION  C - Description</vt:lpstr>
      <vt:lpstr>CRITERION  C - Task</vt:lpstr>
      <vt:lpstr>CRITERION  C - Task</vt:lpstr>
      <vt:lpstr>CRITERION  D - Description</vt:lpstr>
      <vt:lpstr>CRITERION  D - Task</vt:lpstr>
      <vt:lpstr> SESSION OBJECTIVES</vt:lpstr>
      <vt:lpstr>T&amp;L USED STRATEGIES</vt:lpstr>
      <vt:lpstr>T&amp;L USED STRATEGIES</vt:lpstr>
      <vt:lpstr>T&amp;L USED STRATEGIES</vt:lpstr>
      <vt:lpstr> SESSION OBJECTIVES</vt:lpstr>
      <vt:lpstr>FIRST LEGO LEAGUE</vt:lpstr>
      <vt:lpstr>FIRST LEGO LEAGUE</vt:lpstr>
      <vt:lpstr> SESSION OBJECTIVES</vt:lpstr>
      <vt:lpstr>VIDEO</vt:lpstr>
      <vt:lpstr> SESSION OBJECTIVES</vt:lpstr>
      <vt:lpstr>USING LEGO NEXT MINDSTORMS</vt:lpstr>
      <vt:lpstr>Presentación de PowerPoint</vt:lpstr>
    </vt:vector>
  </TitlesOfParts>
  <Company>Microsoft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sfpaula.default</dc:creator>
  <dc:description>Template version 1 - February 2014_x000d_Design: D...studio_x000d_Template: Ton Persoon</dc:description>
  <cp:lastModifiedBy>sfpaula.default</cp:lastModifiedBy>
  <cp:revision>35</cp:revision>
  <dcterms:created xsi:type="dcterms:W3CDTF">2014-10-15T10:01:14Z</dcterms:created>
  <dcterms:modified xsi:type="dcterms:W3CDTF">2014-10-16T16:46:47Z</dcterms:modified>
</cp:coreProperties>
</file>